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sldIdLst>
    <p:sldId id="256" r:id="rId5"/>
    <p:sldId id="257" r:id="rId6"/>
    <p:sldId id="285" r:id="rId7"/>
    <p:sldId id="258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59" r:id="rId18"/>
    <p:sldId id="27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E34CEBA-7C20-48E1-BC80-D06E0AFE8B69}">
          <p14:sldIdLst>
            <p14:sldId id="256"/>
            <p14:sldId id="257"/>
            <p14:sldId id="285"/>
          </p14:sldIdLst>
        </p14:section>
        <p14:section name="Untitled Section" id="{14BAE0ED-642D-4602-88D9-26F988DA38B4}">
          <p14:sldIdLst>
            <p14:sldId id="258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59"/>
            <p14:sldId id="27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D84B"/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718"/>
  </p:normalViewPr>
  <p:slideViewPr>
    <p:cSldViewPr snapToGrid="0">
      <p:cViewPr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7ADD9-2083-264C-A652-8D52D02F7E72}" type="datetimeFigureOut">
              <a:rPr lang="en-US" smtClean="0"/>
              <a:t>1/17/2023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7DC217-DF71-1A49-B3EA-559F1F43B0F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1122363"/>
            <a:ext cx="7096933" cy="2387600"/>
          </a:xfrm>
        </p:spPr>
        <p:txBody>
          <a:bodyPr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9500507" cy="806675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02465C8-266D-104C-9C49-323DF4A8277E}"/>
              </a:ext>
            </a:extLst>
          </p:cNvPr>
          <p:cNvSpPr/>
          <p:nvPr userDrawn="1"/>
        </p:nvSpPr>
        <p:spPr>
          <a:xfrm>
            <a:off x="583746" y="4960030"/>
            <a:ext cx="1551214" cy="155121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7979A1C-BF60-B345-A664-2E4F7A3461EB}"/>
              </a:ext>
            </a:extLst>
          </p:cNvPr>
          <p:cNvSpPr/>
          <p:nvPr userDrawn="1"/>
        </p:nvSpPr>
        <p:spPr>
          <a:xfrm>
            <a:off x="1" y="4571999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8080B3E-915C-2D4C-8608-596E1BFD6387}"/>
              </a:ext>
            </a:extLst>
          </p:cNvPr>
          <p:cNvSpPr/>
          <p:nvPr userDrawn="1"/>
        </p:nvSpPr>
        <p:spPr>
          <a:xfrm>
            <a:off x="1" y="5739492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-3419"/>
            <a:ext cx="3927573" cy="3165022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9E240E8A-950E-7946-826C-415CB5DACA43}"/>
              </a:ext>
            </a:extLst>
          </p:cNvPr>
          <p:cNvSpPr/>
          <p:nvPr userDrawn="1"/>
        </p:nvSpPr>
        <p:spPr>
          <a:xfrm>
            <a:off x="11024507" y="4580708"/>
            <a:ext cx="1167493" cy="2277292"/>
          </a:xfrm>
          <a:custGeom>
            <a:avLst/>
            <a:gdLst>
              <a:gd name="connsiteX0" fmla="*/ 1167473 w 1167493"/>
              <a:gd name="connsiteY0" fmla="*/ 0 h 2272167"/>
              <a:gd name="connsiteX1" fmla="*/ 1167493 w 1167493"/>
              <a:gd name="connsiteY1" fmla="*/ 0 h 2272167"/>
              <a:gd name="connsiteX2" fmla="*/ 1167493 w 1167493"/>
              <a:gd name="connsiteY2" fmla="*/ 492960 h 2272167"/>
              <a:gd name="connsiteX3" fmla="*/ 1167493 w 1167493"/>
              <a:gd name="connsiteY3" fmla="*/ 720385 h 2272167"/>
              <a:gd name="connsiteX4" fmla="*/ 1167493 w 1167493"/>
              <a:gd name="connsiteY4" fmla="*/ 2272167 h 2272167"/>
              <a:gd name="connsiteX5" fmla="*/ 0 w 1167493"/>
              <a:gd name="connsiteY5" fmla="*/ 2272167 h 2272167"/>
              <a:gd name="connsiteX6" fmla="*/ 0 w 1167493"/>
              <a:gd name="connsiteY6" fmla="*/ 1898074 h 2272167"/>
              <a:gd name="connsiteX7" fmla="*/ 0 w 1167493"/>
              <a:gd name="connsiteY7" fmla="*/ 1271597 h 2272167"/>
              <a:gd name="connsiteX8" fmla="*/ 0 w 1167493"/>
              <a:gd name="connsiteY8" fmla="*/ 1177688 h 2272167"/>
              <a:gd name="connsiteX9" fmla="*/ 1048124 w 1167493"/>
              <a:gd name="connsiteY9" fmla="*/ 6080 h 2272167"/>
              <a:gd name="connsiteX10" fmla="*/ 1167473 w 1167493"/>
              <a:gd name="connsiteY10" fmla="*/ 0 h 2272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67493" h="2272167">
                <a:moveTo>
                  <a:pt x="1167473" y="0"/>
                </a:moveTo>
                <a:lnTo>
                  <a:pt x="1167493" y="0"/>
                </a:lnTo>
                <a:lnTo>
                  <a:pt x="1167493" y="492960"/>
                </a:lnTo>
                <a:lnTo>
                  <a:pt x="1167493" y="720385"/>
                </a:lnTo>
                <a:lnTo>
                  <a:pt x="1167493" y="2272167"/>
                </a:lnTo>
                <a:lnTo>
                  <a:pt x="0" y="2272167"/>
                </a:lnTo>
                <a:lnTo>
                  <a:pt x="0" y="1898074"/>
                </a:lnTo>
                <a:lnTo>
                  <a:pt x="0" y="1271597"/>
                </a:lnTo>
                <a:lnTo>
                  <a:pt x="0" y="1177688"/>
                </a:lnTo>
                <a:cubicBezTo>
                  <a:pt x="0" y="567919"/>
                  <a:pt x="459408" y="66389"/>
                  <a:pt x="1048124" y="6080"/>
                </a:cubicBezTo>
                <a:lnTo>
                  <a:pt x="116747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3366815"/>
          </a:xfrm>
        </p:spPr>
        <p:txBody>
          <a:bodyPr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DD9C8446-696E-6942-B6C8-CC9CAD0B34E0}" type="datetime1">
              <a:rPr lang="en-US" smtClean="0"/>
              <a:pPr/>
              <a:t>1/17/2023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62587F-7496-384A-AF40-18FC8CF0709D}"/>
              </a:ext>
            </a:extLst>
          </p:cNvPr>
          <p:cNvSpPr/>
          <p:nvPr userDrawn="1"/>
        </p:nvSpPr>
        <p:spPr>
          <a:xfrm>
            <a:off x="0" y="2286002"/>
            <a:ext cx="1220882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4DB028B-A475-224B-B675-A15A56CAD0BF}"/>
              </a:ext>
            </a:extLst>
          </p:cNvPr>
          <p:cNvSpPr/>
          <p:nvPr userDrawn="1"/>
        </p:nvSpPr>
        <p:spPr>
          <a:xfrm flipH="1">
            <a:off x="8597718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1C34955-105B-4D4D-B51D-754C5D38A85D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2734DEB1-EC02-2E42-9292-4ADD115060A5}"/>
              </a:ext>
            </a:extLst>
          </p:cNvPr>
          <p:cNvSpPr/>
          <p:nvPr userDrawn="1"/>
        </p:nvSpPr>
        <p:spPr>
          <a:xfrm rot="5400000" flipH="1" flipV="1">
            <a:off x="10344100" y="438098"/>
            <a:ext cx="2285999" cy="1409801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>
            <a:no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fld id="{F5592931-05C6-8543-8B6E-A8BD29BD5C2B}" type="datetime1">
              <a:rPr lang="en-US" smtClean="0"/>
              <a:pPr/>
              <a:t>1/17/2023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067EACEC-C2DD-EA42-8504-176673AD1F20}"/>
              </a:ext>
            </a:extLst>
          </p:cNvPr>
          <p:cNvSpPr/>
          <p:nvPr userDrawn="1"/>
        </p:nvSpPr>
        <p:spPr>
          <a:xfrm>
            <a:off x="0" y="0"/>
            <a:ext cx="8025490" cy="6858000"/>
          </a:xfrm>
          <a:custGeom>
            <a:avLst/>
            <a:gdLst>
              <a:gd name="connsiteX0" fmla="*/ 0 w 8025490"/>
              <a:gd name="connsiteY0" fmla="*/ 0 h 6858000"/>
              <a:gd name="connsiteX1" fmla="*/ 4596490 w 8025490"/>
              <a:gd name="connsiteY1" fmla="*/ 0 h 6858000"/>
              <a:gd name="connsiteX2" fmla="*/ 8025490 w 8025490"/>
              <a:gd name="connsiteY2" fmla="*/ 3429000 h 6858000"/>
              <a:gd name="connsiteX3" fmla="*/ 4596490 w 8025490"/>
              <a:gd name="connsiteY3" fmla="*/ 6858000 h 6858000"/>
              <a:gd name="connsiteX4" fmla="*/ 0 w 802549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25490" h="6858000">
                <a:moveTo>
                  <a:pt x="0" y="0"/>
                </a:moveTo>
                <a:lnTo>
                  <a:pt x="4596490" y="0"/>
                </a:lnTo>
                <a:cubicBezTo>
                  <a:pt x="6490274" y="0"/>
                  <a:pt x="8025490" y="1535216"/>
                  <a:pt x="8025490" y="3429000"/>
                </a:cubicBezTo>
                <a:cubicBezTo>
                  <a:pt x="8025490" y="5322784"/>
                  <a:pt x="6490274" y="6858000"/>
                  <a:pt x="4596490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059400"/>
            <a:ext cx="6245912" cy="2387600"/>
          </a:xfrm>
        </p:spPr>
        <p:txBody>
          <a:bodyPr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4" y="3539075"/>
            <a:ext cx="6245912" cy="1406101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9843C7E-5704-7A46-8974-F3BFA42E7310}"/>
              </a:ext>
            </a:extLst>
          </p:cNvPr>
          <p:cNvGrpSpPr/>
          <p:nvPr userDrawn="1"/>
        </p:nvGrpSpPr>
        <p:grpSpPr>
          <a:xfrm rot="16200000">
            <a:off x="8286528" y="2207195"/>
            <a:ext cx="3032351" cy="2443610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7" name="Freeform 16">
            <a:extLst>
              <a:ext uri="{FF2B5EF4-FFF2-40B4-BE49-F238E27FC236}">
                <a16:creationId xmlns:a16="http://schemas.microsoft.com/office/drawing/2014/main" id="{0B179973-08D2-EF40-B516-35E75E906394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C811FF3-E48A-194D-8022-65F8C3A17449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7E7AB22C-8B7E-9B4A-8C65-396C3C874D86}" type="datetime1">
              <a:rPr lang="en-US" smtClean="0"/>
              <a:pPr/>
              <a:t>1/17/2023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78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3"/>
            <a:ext cx="9779182" cy="3366813"/>
          </a:xfrm>
        </p:spPr>
        <p:txBody>
          <a:bodyPr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8CE9AC2A-20AD-8C48-B5EB-B5322BDBCDEE}" type="datetime1">
              <a:rPr lang="en-US" smtClean="0"/>
              <a:pPr/>
              <a:t>1/17/2023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721" y="1684338"/>
            <a:ext cx="8594558" cy="2810460"/>
          </a:xfrm>
        </p:spPr>
        <p:txBody>
          <a:bodyPr>
            <a:noAutofit/>
          </a:bodyPr>
          <a:lstStyle>
            <a:lvl1pPr algn="ctr">
              <a:lnSpc>
                <a:spcPct val="100000"/>
              </a:lnSpc>
              <a:defRPr sz="46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91C146-F9A8-9A4C-9508-8590923B8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1000" y="519405"/>
            <a:ext cx="1364297" cy="1094521"/>
          </a:xfrm>
        </p:spPr>
        <p:txBody>
          <a:bodyPr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22D6C2B-78AC-DD47-9289-067C968B06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1813" y="4494213"/>
            <a:ext cx="3511550" cy="679450"/>
          </a:xfrm>
        </p:spPr>
        <p:txBody>
          <a:bodyPr>
            <a:no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457200" indent="0" algn="r">
              <a:buNone/>
              <a:defRPr sz="1800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 algn="r">
              <a:buNone/>
              <a:defRPr sz="1600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12193CD-03AD-D74D-A5CD-747A9B53F49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609104" y="3399692"/>
            <a:ext cx="1364297" cy="1094521"/>
          </a:xfrm>
        </p:spPr>
        <p:txBody>
          <a:bodyPr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/>
            <a:r>
              <a:rPr lang="en-US" dirty="0"/>
              <a:t>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fld id="{4CF75428-5BE0-934D-BB71-675F8E23A386}" type="datetime1">
              <a:rPr lang="en-US" smtClean="0"/>
              <a:pPr/>
              <a:t>1/17/2023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28C225EC-F6EF-1144-834A-F0B91974AA41}"/>
              </a:ext>
            </a:extLst>
          </p:cNvPr>
          <p:cNvSpPr/>
          <p:nvPr userDrawn="1"/>
        </p:nvSpPr>
        <p:spPr>
          <a:xfrm>
            <a:off x="0" y="-1664"/>
            <a:ext cx="9857012" cy="6859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1E40CEAF-B1BB-174E-A798-3BA60D9C0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8401624" cy="1325563"/>
          </a:xfrm>
        </p:spPr>
        <p:txBody>
          <a:bodyPr lIns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227758"/>
            <a:ext cx="1200374" cy="1201242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 Placeholder 28">
            <a:extLst>
              <a:ext uri="{FF2B5EF4-FFF2-40B4-BE49-F238E27FC236}">
                <a16:creationId xmlns:a16="http://schemas.microsoft.com/office/drawing/2014/main" id="{CC3A7E03-4F06-4380-90A1-845651EEA3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23351" y="2426400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1" name="Text Placeholder 28">
            <a:extLst>
              <a:ext uri="{FF2B5EF4-FFF2-40B4-BE49-F238E27FC236}">
                <a16:creationId xmlns:a16="http://schemas.microsoft.com/office/drawing/2014/main" id="{31AF5791-727B-438A-A7EF-5D132167C8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23350" y="2811646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7" name="Picture Placeholder 23">
            <a:extLst>
              <a:ext uri="{FF2B5EF4-FFF2-40B4-BE49-F238E27FC236}">
                <a16:creationId xmlns:a16="http://schemas.microsoft.com/office/drawing/2014/main" id="{9ABA5222-6FD6-405B-8AC8-18022C365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95813" y="2227758"/>
            <a:ext cx="1200374" cy="1201242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Text Placeholder 28">
            <a:extLst>
              <a:ext uri="{FF2B5EF4-FFF2-40B4-BE49-F238E27FC236}">
                <a16:creationId xmlns:a16="http://schemas.microsoft.com/office/drawing/2014/main" id="{A1A33FCF-D2EB-478E-8679-428657895F7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70817" y="2422565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3" name="Text Placeholder 28">
            <a:extLst>
              <a:ext uri="{FF2B5EF4-FFF2-40B4-BE49-F238E27FC236}">
                <a16:creationId xmlns:a16="http://schemas.microsoft.com/office/drawing/2014/main" id="{55274EF8-F641-41B2-89C1-FD94AFA486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70816" y="2807811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8" name="Picture Placeholder 23">
            <a:extLst>
              <a:ext uri="{FF2B5EF4-FFF2-40B4-BE49-F238E27FC236}">
                <a16:creationId xmlns:a16="http://schemas.microsoft.com/office/drawing/2014/main" id="{124DE785-775F-4AE4-94B3-FA728188EB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0429" y="4254273"/>
            <a:ext cx="1200374" cy="1201242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Text Placeholder 28">
            <a:extLst>
              <a:ext uri="{FF2B5EF4-FFF2-40B4-BE49-F238E27FC236}">
                <a16:creationId xmlns:a16="http://schemas.microsoft.com/office/drawing/2014/main" id="{5A429D4E-B795-4E55-852E-9E161F9EBD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23351" y="4498793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5" name="Text Placeholder 28">
            <a:extLst>
              <a:ext uri="{FF2B5EF4-FFF2-40B4-BE49-F238E27FC236}">
                <a16:creationId xmlns:a16="http://schemas.microsoft.com/office/drawing/2014/main" id="{41D297CB-52EE-4DE4-AEAC-CD4AAF2BF17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23350" y="4884039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9" name="Picture Placeholder 23">
            <a:extLst>
              <a:ext uri="{FF2B5EF4-FFF2-40B4-BE49-F238E27FC236}">
                <a16:creationId xmlns:a16="http://schemas.microsoft.com/office/drawing/2014/main" id="{F5694B35-7776-4DB9-9EB7-3AF076EC35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495813" y="4254273"/>
            <a:ext cx="1200374" cy="1201242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28">
            <a:extLst>
              <a:ext uri="{FF2B5EF4-FFF2-40B4-BE49-F238E27FC236}">
                <a16:creationId xmlns:a16="http://schemas.microsoft.com/office/drawing/2014/main" id="{AD7B736B-3A10-499F-8F23-4437982C82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870817" y="4498793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28">
            <a:extLst>
              <a:ext uri="{FF2B5EF4-FFF2-40B4-BE49-F238E27FC236}">
                <a16:creationId xmlns:a16="http://schemas.microsoft.com/office/drawing/2014/main" id="{07165540-290D-4A38-87DE-F52B05BD6A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870816" y="4884039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569803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9A85C5CA-AE29-AB4C-8F85-0373C72001D8}" type="datetime1">
              <a:rPr lang="en-US" smtClean="0"/>
              <a:pPr/>
              <a:t>1/17/2023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71106" y="6356350"/>
            <a:ext cx="4114800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AAB3BC7E-B34F-EF47-B125-1574C5484E22}"/>
              </a:ext>
            </a:extLst>
          </p:cNvPr>
          <p:cNvSpPr/>
          <p:nvPr userDrawn="1"/>
        </p:nvSpPr>
        <p:spPr>
          <a:xfrm rot="16200000" flipV="1">
            <a:off x="9499940" y="355410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7CBC82D0-4F72-C649-8B7F-D4B087957B6C}"/>
              </a:ext>
            </a:extLst>
          </p:cNvPr>
          <p:cNvSpPr/>
          <p:nvPr userDrawn="1"/>
        </p:nvSpPr>
        <p:spPr>
          <a:xfrm flipH="1">
            <a:off x="10866436" y="1879977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9383F23A-D872-2A4C-B386-A9D269BE694D}"/>
              </a:ext>
            </a:extLst>
          </p:cNvPr>
          <p:cNvSpPr/>
          <p:nvPr userDrawn="1"/>
        </p:nvSpPr>
        <p:spPr>
          <a:xfrm>
            <a:off x="11024507" y="-1664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221FFDB-AAE2-5943-97A1-82D66AE05DB4}"/>
              </a:ext>
            </a:extLst>
          </p:cNvPr>
          <p:cNvSpPr/>
          <p:nvPr userDrawn="1"/>
        </p:nvSpPr>
        <p:spPr>
          <a:xfrm>
            <a:off x="10334091" y="2737752"/>
            <a:ext cx="1380830" cy="138083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2E58EEF7-63CA-A845-BAC4-9D3BE05918B5}"/>
              </a:ext>
            </a:extLst>
          </p:cNvPr>
          <p:cNvSpPr/>
          <p:nvPr userDrawn="1"/>
        </p:nvSpPr>
        <p:spPr>
          <a:xfrm rot="16200000" flipH="1">
            <a:off x="10667432" y="5333432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757A4624-D8ED-2E4B-AF8C-00DFA6A72D5F}"/>
              </a:ext>
            </a:extLst>
          </p:cNvPr>
          <p:cNvSpPr/>
          <p:nvPr userDrawn="1"/>
        </p:nvSpPr>
        <p:spPr>
          <a:xfrm flipV="1">
            <a:off x="9857012" y="3651505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F312EF8-91BE-5946-BE31-8CFE107A2FEA}"/>
              </a:ext>
            </a:extLst>
          </p:cNvPr>
          <p:cNvSpPr/>
          <p:nvPr userDrawn="1"/>
        </p:nvSpPr>
        <p:spPr>
          <a:xfrm flipH="1" flipV="1">
            <a:off x="9857013" y="4976359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419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team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le 1">
            <a:extLst>
              <a:ext uri="{FF2B5EF4-FFF2-40B4-BE49-F238E27FC236}">
                <a16:creationId xmlns:a16="http://schemas.microsoft.com/office/drawing/2014/main" id="{6825B690-1AD7-4243-AC42-D2CF19B7B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10678142" cy="1325563"/>
          </a:xfrm>
        </p:spPr>
        <p:txBody>
          <a:bodyPr lIns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068734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1825005B-0520-EC49-9A5C-554CB70038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0430" y="2994545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B6697B92-AF89-2C46-BC1E-6CB47E8EA4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0429" y="3379791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33" name="Picture Placeholder 23">
            <a:extLst>
              <a:ext uri="{FF2B5EF4-FFF2-40B4-BE49-F238E27FC236}">
                <a16:creationId xmlns:a16="http://schemas.microsoft.com/office/drawing/2014/main" id="{FA9FEBB0-45F1-DF45-89C4-B343F8B20BA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549397" y="2068734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EF331731-A7FC-C245-A9C1-0B1A2E994DB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49398" y="2994545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5" name="Text Placeholder 28">
            <a:extLst>
              <a:ext uri="{FF2B5EF4-FFF2-40B4-BE49-F238E27FC236}">
                <a16:creationId xmlns:a16="http://schemas.microsoft.com/office/drawing/2014/main" id="{313B974E-E762-EE48-B2DF-C8F10DF7344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49397" y="3379791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BA62E8C-79E6-D245-B706-FFB1E051B2D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348367" y="2068734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7" name="Text Placeholder 28">
            <a:extLst>
              <a:ext uri="{FF2B5EF4-FFF2-40B4-BE49-F238E27FC236}">
                <a16:creationId xmlns:a16="http://schemas.microsoft.com/office/drawing/2014/main" id="{4199EE50-5386-0446-8ADA-23C1B0D6EA4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348368" y="2994545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38" name="Text Placeholder 28">
            <a:extLst>
              <a:ext uri="{FF2B5EF4-FFF2-40B4-BE49-F238E27FC236}">
                <a16:creationId xmlns:a16="http://schemas.microsoft.com/office/drawing/2014/main" id="{478AB5CA-B5A5-934D-BF51-1485953A70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48367" y="3379791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39" name="Picture Placeholder 23">
            <a:extLst>
              <a:ext uri="{FF2B5EF4-FFF2-40B4-BE49-F238E27FC236}">
                <a16:creationId xmlns:a16="http://schemas.microsoft.com/office/drawing/2014/main" id="{3D78BE06-1FC7-3C43-BD15-F4137B564B5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47335" y="2068734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Text Placeholder 28">
            <a:extLst>
              <a:ext uri="{FF2B5EF4-FFF2-40B4-BE49-F238E27FC236}">
                <a16:creationId xmlns:a16="http://schemas.microsoft.com/office/drawing/2014/main" id="{14F01FCC-4797-0343-8739-20331C751C1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47336" y="2994545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33FBE6CA-EC7A-1A4B-ADA3-6B78F2DE09C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47335" y="3379791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2" name="Picture Placeholder 23">
            <a:extLst>
              <a:ext uri="{FF2B5EF4-FFF2-40B4-BE49-F238E27FC236}">
                <a16:creationId xmlns:a16="http://schemas.microsoft.com/office/drawing/2014/main" id="{6DD7CCE4-AD48-B64F-909E-F88961FBDFC5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750429" y="4118551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3" name="Text Placeholder 28">
            <a:extLst>
              <a:ext uri="{FF2B5EF4-FFF2-40B4-BE49-F238E27FC236}">
                <a16:creationId xmlns:a16="http://schemas.microsoft.com/office/drawing/2014/main" id="{C076E7E2-3D95-EA47-BF86-444615F1F14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50430" y="5044362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4" name="Text Placeholder 28">
            <a:extLst>
              <a:ext uri="{FF2B5EF4-FFF2-40B4-BE49-F238E27FC236}">
                <a16:creationId xmlns:a16="http://schemas.microsoft.com/office/drawing/2014/main" id="{612499D2-373C-3940-97A5-FCA8B245BE4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50429" y="5429608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5" name="Picture Placeholder 23">
            <a:extLst>
              <a:ext uri="{FF2B5EF4-FFF2-40B4-BE49-F238E27FC236}">
                <a16:creationId xmlns:a16="http://schemas.microsoft.com/office/drawing/2014/main" id="{24B34D6D-4F7E-3942-B8D7-9970BDE53C10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3549397" y="4118551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Text Placeholder 28">
            <a:extLst>
              <a:ext uri="{FF2B5EF4-FFF2-40B4-BE49-F238E27FC236}">
                <a16:creationId xmlns:a16="http://schemas.microsoft.com/office/drawing/2014/main" id="{D34EDB1D-7E85-D242-B6AE-F6D6907D325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49398" y="5044362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3E3BFFF0-114B-6D42-B5E0-8020AC2E26BF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3549397" y="5429608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8" name="Picture Placeholder 23">
            <a:extLst>
              <a:ext uri="{FF2B5EF4-FFF2-40B4-BE49-F238E27FC236}">
                <a16:creationId xmlns:a16="http://schemas.microsoft.com/office/drawing/2014/main" id="{EB4488EE-E854-724E-95AE-B9943EE249E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6348367" y="4118551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Text Placeholder 28">
            <a:extLst>
              <a:ext uri="{FF2B5EF4-FFF2-40B4-BE49-F238E27FC236}">
                <a16:creationId xmlns:a16="http://schemas.microsoft.com/office/drawing/2014/main" id="{C5551B4D-583E-D644-9069-EC096CE76F5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348368" y="5044362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50" name="Text Placeholder 28">
            <a:extLst>
              <a:ext uri="{FF2B5EF4-FFF2-40B4-BE49-F238E27FC236}">
                <a16:creationId xmlns:a16="http://schemas.microsoft.com/office/drawing/2014/main" id="{E30C4783-1643-2243-BB4F-E99E04D9216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348367" y="5429608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51" name="Picture Placeholder 23">
            <a:extLst>
              <a:ext uri="{FF2B5EF4-FFF2-40B4-BE49-F238E27FC236}">
                <a16:creationId xmlns:a16="http://schemas.microsoft.com/office/drawing/2014/main" id="{7BBADCE0-02E8-3249-8CBA-17D3783DFE70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147335" y="4118551"/>
            <a:ext cx="904987" cy="905641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2" name="Text Placeholder 28">
            <a:extLst>
              <a:ext uri="{FF2B5EF4-FFF2-40B4-BE49-F238E27FC236}">
                <a16:creationId xmlns:a16="http://schemas.microsoft.com/office/drawing/2014/main" id="{8D294C40-97E4-FF4F-8A02-10FC7D0EE8B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147336" y="5044362"/>
            <a:ext cx="2281237" cy="347662"/>
          </a:xfrm>
        </p:spPr>
        <p:txBody>
          <a:bodyPr lIns="0" tIns="0" rIns="0" bIns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53" name="Text Placeholder 28">
            <a:extLst>
              <a:ext uri="{FF2B5EF4-FFF2-40B4-BE49-F238E27FC236}">
                <a16:creationId xmlns:a16="http://schemas.microsoft.com/office/drawing/2014/main" id="{8B38241F-01B5-574C-A827-67C6352C463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147335" y="5429608"/>
            <a:ext cx="2281237" cy="34766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0445668-2DC5-E84C-8B16-922BC95F13F2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75594855-01E8-5A4B-B2B8-E2ECEF879100}" type="datetime1">
              <a:rPr lang="en-US" smtClean="0"/>
              <a:pPr/>
              <a:t>1/17/2023</a:t>
            </a:fld>
            <a:endParaRPr lang="en-US" dirty="0"/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D9227732-A878-814C-8621-64ED1B2CCF9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CE9F02AC-6DFB-0C47-BC8E-4B0594007F33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72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meli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n-lt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n-lt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n-lt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5F02DCD1-2C6B-F948-9F72-3BB0CF3D512E}" type="datetime1">
              <a:rPr lang="en-US" smtClean="0"/>
              <a:pPr/>
              <a:t>1/17/2023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9275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528203"/>
            <a:ext cx="4663440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C1583C39-01BF-7F43-854C-FBB4E9AB6B0C}" type="datetime1">
              <a:rPr lang="en-US" smtClean="0"/>
              <a:pPr/>
              <a:t>1/17/2023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528203"/>
            <a:ext cx="4663440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5689"/>
            <a:ext cx="4663440" cy="522514"/>
          </a:xfrm>
        </p:spPr>
        <p:txBody>
          <a:bodyPr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83235" y="2005689"/>
            <a:ext cx="4663440" cy="522514"/>
          </a:xfrm>
        </p:spPr>
        <p:txBody>
          <a:bodyPr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1912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1" y="2526318"/>
            <a:ext cx="3218688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rot="5400000">
            <a:off x="8580896" y="0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>
            <a:off x="-2364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 rot="5400000" flipH="1">
            <a:off x="11258144" y="5924144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2587417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4B103E64-1627-9140-8127-1849FED275E1}" type="datetime1">
              <a:rPr lang="en-US" smtClean="0"/>
              <a:pPr/>
              <a:t>1/17/2023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83787" y="2526318"/>
            <a:ext cx="3173279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3804"/>
            <a:ext cx="3173278" cy="522514"/>
          </a:xfrm>
        </p:spPr>
        <p:txBody>
          <a:bodyPr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3788" y="2003804"/>
            <a:ext cx="3173278" cy="522514"/>
          </a:xfrm>
        </p:spPr>
        <p:txBody>
          <a:bodyPr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43D62993-A055-DF4F-9286-4FFE3A5C7F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00082" y="2526318"/>
            <a:ext cx="3173279" cy="282861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896DA2E-4448-254C-86D1-9E16E63CC6A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00083" y="2003804"/>
            <a:ext cx="3173278" cy="522514"/>
          </a:xfrm>
        </p:spPr>
        <p:txBody>
          <a:bodyPr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976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2387600"/>
          </a:xfrm>
        </p:spPr>
        <p:txBody>
          <a:bodyPr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6220277" cy="2247219"/>
          </a:xfrm>
        </p:spPr>
        <p:txBody>
          <a:bodyPr>
            <a:no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8264426" y="0"/>
            <a:ext cx="392757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3685939"/>
            <a:ext cx="3927573" cy="3178856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39563C76-BC00-DE47-88F5-C24D3CE3325A}"/>
              </a:ext>
            </a:extLst>
          </p:cNvPr>
          <p:cNvSpPr/>
          <p:nvPr userDrawn="1"/>
        </p:nvSpPr>
        <p:spPr>
          <a:xfrm>
            <a:off x="10228214" y="-1"/>
            <a:ext cx="1963787" cy="3178856"/>
          </a:xfrm>
          <a:custGeom>
            <a:avLst/>
            <a:gdLst>
              <a:gd name="connsiteX0" fmla="*/ 0 w 1963787"/>
              <a:gd name="connsiteY0" fmla="*/ 0 h 3178856"/>
              <a:gd name="connsiteX1" fmla="*/ 1963787 w 1963787"/>
              <a:gd name="connsiteY1" fmla="*/ 0 h 3178856"/>
              <a:gd name="connsiteX2" fmla="*/ 1963787 w 1963787"/>
              <a:gd name="connsiteY2" fmla="*/ 1967129 h 3178856"/>
              <a:gd name="connsiteX3" fmla="*/ 1963787 w 1963787"/>
              <a:gd name="connsiteY3" fmla="*/ 2349671 h 3178856"/>
              <a:gd name="connsiteX4" fmla="*/ 1963787 w 1963787"/>
              <a:gd name="connsiteY4" fmla="*/ 3178856 h 3178856"/>
              <a:gd name="connsiteX5" fmla="*/ 1963753 w 1963787"/>
              <a:gd name="connsiteY5" fmla="*/ 3178856 h 3178856"/>
              <a:gd name="connsiteX6" fmla="*/ 1763002 w 1963787"/>
              <a:gd name="connsiteY6" fmla="*/ 3168629 h 3178856"/>
              <a:gd name="connsiteX7" fmla="*/ 0 w 1963787"/>
              <a:gd name="connsiteY7" fmla="*/ 1197921 h 3178856"/>
              <a:gd name="connsiteX8" fmla="*/ 0 w 1963787"/>
              <a:gd name="connsiteY8" fmla="*/ 1039961 h 3178856"/>
              <a:gd name="connsiteX9" fmla="*/ 0 w 1963787"/>
              <a:gd name="connsiteY9" fmla="*/ 0 h 317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63787" h="3178856">
                <a:moveTo>
                  <a:pt x="0" y="0"/>
                </a:moveTo>
                <a:lnTo>
                  <a:pt x="1963787" y="0"/>
                </a:lnTo>
                <a:lnTo>
                  <a:pt x="1963787" y="1967129"/>
                </a:lnTo>
                <a:lnTo>
                  <a:pt x="1963787" y="2349671"/>
                </a:lnTo>
                <a:lnTo>
                  <a:pt x="1963787" y="3178856"/>
                </a:lnTo>
                <a:lnTo>
                  <a:pt x="1963753" y="3178856"/>
                </a:lnTo>
                <a:lnTo>
                  <a:pt x="1763002" y="3168629"/>
                </a:lnTo>
                <a:cubicBezTo>
                  <a:pt x="772749" y="3067186"/>
                  <a:pt x="0" y="2223585"/>
                  <a:pt x="0" y="1197921"/>
                </a:cubicBezTo>
                <a:lnTo>
                  <a:pt x="0" y="1039961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fld id="{B562DF68-3089-814D-8A14-C651FE91885E}" type="datetime1">
              <a:rPr lang="en-US" smtClean="0"/>
              <a:pPr/>
              <a:t>1/17/2023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9" r:id="rId4"/>
    <p:sldLayoutId id="2147483660" r:id="rId5"/>
    <p:sldLayoutId id="2147483661" r:id="rId6"/>
    <p:sldLayoutId id="2147483654" r:id="rId7"/>
    <p:sldLayoutId id="2147483658" r:id="rId8"/>
    <p:sldLayoutId id="2147483662" r:id="rId9"/>
    <p:sldLayoutId id="2147483663" r:id="rId10"/>
    <p:sldLayoutId id="2147483664" r:id="rId11"/>
    <p:sldLayoutId id="2147483665" r:id="rId12"/>
    <p:sldLayoutId id="2147483666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openxmlformats.org/officeDocument/2006/relationships/image" Target="../media/image17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jpeg"/><Relationship Id="rId5" Type="http://schemas.openxmlformats.org/officeDocument/2006/relationships/image" Target="../media/image19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0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9.jpeg"/><Relationship Id="rId7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0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F3D98-3C30-4CFC-8643-C81E829C8C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967665"/>
            <a:ext cx="7111014" cy="2716567"/>
          </a:xfrm>
          <a:solidFill>
            <a:schemeClr val="accent1"/>
          </a:solidFill>
        </p:spPr>
        <p:txBody>
          <a:bodyPr/>
          <a:lstStyle/>
          <a:p>
            <a:pPr algn="ctr"/>
            <a:r>
              <a:rPr lang="en-US" dirty="0">
                <a:solidFill>
                  <a:schemeClr val="bg2"/>
                </a:solidFill>
                <a:latin typeface="Sassoon Infant Std" panose="020B0503020103030203" pitchFamily="34" charset="0"/>
              </a:rPr>
              <a:t>Does Castle Hill get you ready for your grown-up life?</a:t>
            </a:r>
          </a:p>
        </p:txBody>
      </p:sp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470D0-6D64-5E42-9515-048F8779C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5" name="Content Placeholder 14">
            <a:extLst>
              <a:ext uri="{FF2B5EF4-FFF2-40B4-BE49-F238E27FC236}">
                <a16:creationId xmlns:a16="http://schemas.microsoft.com/office/drawing/2014/main" id="{D85EF24A-4350-4BEE-2030-C8B0A6ED41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156413">
            <a:off x="-218095" y="1641751"/>
            <a:ext cx="4373402" cy="2944613"/>
          </a:xfrm>
          <a:prstGeom prst="rect">
            <a:avLst/>
          </a:prstGeom>
        </p:spPr>
      </p:pic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1C7CA2E3-C686-EB75-42FE-AB63B5A3C708}"/>
              </a:ext>
            </a:extLst>
          </p:cNvPr>
          <p:cNvSpPr/>
          <p:nvPr/>
        </p:nvSpPr>
        <p:spPr>
          <a:xfrm>
            <a:off x="6946141" y="90785"/>
            <a:ext cx="3568824" cy="2476870"/>
          </a:xfrm>
          <a:prstGeom prst="wedgeEllipseCallout">
            <a:avLst>
              <a:gd name="adj1" fmla="val -67350"/>
              <a:gd name="adj2" fmla="val 456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Sassoon Infant Std" panose="020B0503020103030203" pitchFamily="34" charset="0"/>
              </a:rPr>
              <a:t>We learn manners at school…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715DB25-E3B7-5511-6B0C-06F5AE1CCB3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1239634">
            <a:off x="3040482" y="326546"/>
            <a:ext cx="3432883" cy="2030999"/>
          </a:xfrm>
          <a:prstGeom prst="rect">
            <a:avLst/>
          </a:prstGeom>
        </p:spPr>
      </p:pic>
      <p:pic>
        <p:nvPicPr>
          <p:cNvPr id="16" name="Content Placeholder 14">
            <a:extLst>
              <a:ext uri="{FF2B5EF4-FFF2-40B4-BE49-F238E27FC236}">
                <a16:creationId xmlns:a16="http://schemas.microsoft.com/office/drawing/2014/main" id="{BE5B7453-7942-E53B-1BBD-143BA1D2B5AD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9852038">
            <a:off x="6527494" y="2238965"/>
            <a:ext cx="5543378" cy="39387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7089244-3DB8-ECC5-2C20-44A6A14C73DE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8562427">
            <a:off x="2964763" y="2713628"/>
            <a:ext cx="4747282" cy="440542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28D50BF-4396-21DB-C01B-A16BB699DEEF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81001" y="4536615"/>
            <a:ext cx="3676207" cy="247519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51379B1-DF0F-A1FF-7B74-A876B76F5A97}"/>
              </a:ext>
            </a:extLst>
          </p:cNvPr>
          <p:cNvSpPr txBox="1"/>
          <p:nvPr/>
        </p:nvSpPr>
        <p:spPr>
          <a:xfrm>
            <a:off x="3158269" y="730003"/>
            <a:ext cx="268128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2">
                    <a:lumMod val="25000"/>
                  </a:schemeClr>
                </a:solidFill>
                <a:latin typeface="Sassoon Infant Std" panose="020B0503020103030203" pitchFamily="34" charset="0"/>
              </a:rPr>
              <a:t>We learn about</a:t>
            </a:r>
          </a:p>
          <a:p>
            <a:pPr algn="ctr"/>
            <a:r>
              <a:rPr lang="en-GB" sz="2800" dirty="0">
                <a:solidFill>
                  <a:schemeClr val="accent2">
                    <a:lumMod val="25000"/>
                  </a:schemeClr>
                </a:solidFill>
                <a:latin typeface="Sassoon Infant Std" panose="020B0503020103030203" pitchFamily="34" charset="0"/>
              </a:rPr>
              <a:t> being fair…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28D9DD6-F950-17CB-CC87-2F91AFC6897F}"/>
              </a:ext>
            </a:extLst>
          </p:cNvPr>
          <p:cNvSpPr txBox="1"/>
          <p:nvPr/>
        </p:nvSpPr>
        <p:spPr>
          <a:xfrm>
            <a:off x="-45090" y="2362492"/>
            <a:ext cx="35693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bg2"/>
                </a:solidFill>
                <a:latin typeface="Sassoon Infant Std" panose="020B0503020103030203" pitchFamily="34" charset="0"/>
              </a:rPr>
              <a:t>How to be kind…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5441C0A-17C0-E9EB-F460-73CD81CDBA07}"/>
              </a:ext>
            </a:extLst>
          </p:cNvPr>
          <p:cNvSpPr txBox="1"/>
          <p:nvPr/>
        </p:nvSpPr>
        <p:spPr>
          <a:xfrm>
            <a:off x="4081758" y="4313086"/>
            <a:ext cx="366387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chemeClr val="bg1">
                    <a:lumMod val="95000"/>
                  </a:schemeClr>
                </a:solidFill>
                <a:latin typeface="Sassoon Infant Std" panose="020B0503020103030203" pitchFamily="34" charset="0"/>
              </a:rPr>
              <a:t>We use our</a:t>
            </a:r>
          </a:p>
          <a:p>
            <a:pPr algn="ctr"/>
            <a:r>
              <a:rPr lang="en-GB" sz="2400" dirty="0">
                <a:solidFill>
                  <a:schemeClr val="bg1">
                    <a:lumMod val="95000"/>
                  </a:schemeClr>
                </a:solidFill>
                <a:latin typeface="Sassoon Infant Std" panose="020B0503020103030203" pitchFamily="34" charset="0"/>
              </a:rPr>
              <a:t> </a:t>
            </a:r>
            <a:r>
              <a:rPr lang="en-GB" sz="2400" dirty="0" err="1">
                <a:solidFill>
                  <a:schemeClr val="bg1">
                    <a:lumMod val="95000"/>
                  </a:schemeClr>
                </a:solidFill>
                <a:latin typeface="Sassoon Infant Std" panose="020B0503020103030203" pitchFamily="34" charset="0"/>
              </a:rPr>
              <a:t>packtype</a:t>
            </a:r>
            <a:r>
              <a:rPr lang="en-GB" sz="2400" dirty="0">
                <a:solidFill>
                  <a:schemeClr val="bg1">
                    <a:lumMod val="95000"/>
                  </a:schemeClr>
                </a:solidFill>
                <a:latin typeface="Sassoon Infant Std" panose="020B0503020103030203" pitchFamily="34" charset="0"/>
              </a:rPr>
              <a:t> skills…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686B24D-3AF5-5991-3A5A-216B1C9211F8}"/>
              </a:ext>
            </a:extLst>
          </p:cNvPr>
          <p:cNvSpPr txBox="1"/>
          <p:nvPr/>
        </p:nvSpPr>
        <p:spPr>
          <a:xfrm>
            <a:off x="-1347413" y="5323076"/>
            <a:ext cx="642937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4"/>
                </a:solidFill>
                <a:latin typeface="Sassoon Infant Std" panose="020B0503020103030203" pitchFamily="34" charset="0"/>
              </a:rPr>
              <a:t>We listen to</a:t>
            </a:r>
          </a:p>
          <a:p>
            <a:pPr algn="ctr"/>
            <a:r>
              <a:rPr lang="en-GB" sz="2800" dirty="0">
                <a:solidFill>
                  <a:schemeClr val="accent4"/>
                </a:solidFill>
                <a:latin typeface="Sassoon Infant Std" panose="020B0503020103030203" pitchFamily="34" charset="0"/>
              </a:rPr>
              <a:t> each other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3216439-49EA-35E2-3534-6724780C871A}"/>
              </a:ext>
            </a:extLst>
          </p:cNvPr>
          <p:cNvSpPr txBox="1"/>
          <p:nvPr/>
        </p:nvSpPr>
        <p:spPr>
          <a:xfrm>
            <a:off x="6400670" y="3205091"/>
            <a:ext cx="676751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Sassoon Infant Std" panose="020B0503020103030203" pitchFamily="34" charset="0"/>
              </a:rPr>
              <a:t>We are more than a school…</a:t>
            </a:r>
          </a:p>
          <a:p>
            <a:pPr algn="ctr"/>
            <a:r>
              <a:rPr lang="en-GB" sz="2400" dirty="0">
                <a:latin typeface="Sassoon Infant Std" panose="020B0503020103030203" pitchFamily="34" charset="0"/>
              </a:rPr>
              <a:t>We are like a really big family </a:t>
            </a:r>
          </a:p>
          <a:p>
            <a:pPr algn="ctr"/>
            <a:r>
              <a:rPr lang="en-GB" sz="2400" dirty="0">
                <a:latin typeface="Sassoon Infant Std" panose="020B0503020103030203" pitchFamily="34" charset="0"/>
              </a:rPr>
              <a:t>or friendship group.</a:t>
            </a:r>
          </a:p>
          <a:p>
            <a:pPr algn="ctr"/>
            <a:r>
              <a:rPr lang="en-GB" sz="2400" dirty="0">
                <a:latin typeface="Sassoon Infant Std" panose="020B0503020103030203" pitchFamily="34" charset="0"/>
              </a:rPr>
              <a:t>Our own community</a:t>
            </a:r>
          </a:p>
          <a:p>
            <a:pPr algn="ctr"/>
            <a:r>
              <a:rPr lang="en-GB" sz="2400" dirty="0">
                <a:latin typeface="Sassoon Infant Std" panose="020B0503020103030203" pitchFamily="34" charset="0"/>
              </a:rPr>
              <a:t>…Like a massive </a:t>
            </a:r>
          </a:p>
          <a:p>
            <a:pPr algn="ctr"/>
            <a:r>
              <a:rPr lang="en-GB" sz="2400" dirty="0" err="1">
                <a:latin typeface="Sassoon Infant Std" panose="020B0503020103030203" pitchFamily="34" charset="0"/>
              </a:rPr>
              <a:t>Whats</a:t>
            </a:r>
            <a:r>
              <a:rPr lang="en-GB" sz="2400" dirty="0">
                <a:latin typeface="Sassoon Infant Std" panose="020B0503020103030203" pitchFamily="34" charset="0"/>
              </a:rPr>
              <a:t> App group</a:t>
            </a:r>
          </a:p>
        </p:txBody>
      </p:sp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9E6830C-CBCB-F41B-B42E-F7024BB5F2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8925" y="805913"/>
            <a:ext cx="7730494" cy="457888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470D0-6D64-5E42-9515-048F8779C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8" name="Picture 7" descr="Image result for gold 10">
            <a:extLst>
              <a:ext uri="{FF2B5EF4-FFF2-40B4-BE49-F238E27FC236}">
                <a16:creationId xmlns:a16="http://schemas.microsoft.com/office/drawing/2014/main" id="{1693753F-53AC-B918-C7C4-397428E5081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745" y="603315"/>
            <a:ext cx="4206010" cy="2946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Image result for diamond in the rough clipart">
            <a:extLst>
              <a:ext uri="{FF2B5EF4-FFF2-40B4-BE49-F238E27FC236}">
                <a16:creationId xmlns:a16="http://schemas.microsoft.com/office/drawing/2014/main" id="{9A1C3E0C-760E-FDFA-CD9D-0361B9D2065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114489" y="1055802"/>
            <a:ext cx="1821359" cy="1507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87423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43F67-9C70-4748-8C0C-3A7863422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The food bank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Clubs-gym, kick boxing, dance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Church links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Open the Book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Poppies around Brockworth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AutoShape 4">
            <a:extLst>
              <a:ext uri="{FF2B5EF4-FFF2-40B4-BE49-F238E27FC236}">
                <a16:creationId xmlns:a16="http://schemas.microsoft.com/office/drawing/2014/main" id="{AE142317-965E-929F-A682-2F2896D92E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504" y="768349"/>
            <a:ext cx="10028771" cy="1117011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FFFF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1.Feel your right and responsibility for the wider community.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600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en-GB" sz="7200" dirty="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B2A201B-1A75-5A97-DA04-7881513AAC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4958" y="902244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280AE6-0CB4-B0C1-2E8B-C4C23C4ECB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45848" y="902244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0B740F1-DCAB-15CE-6D59-EBC66D3FA7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87587" y="927278"/>
            <a:ext cx="725487" cy="70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99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43F67-9C70-4748-8C0C-3A7863422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Farm stay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Field stay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Y6 Residential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AutoShape 4">
            <a:extLst>
              <a:ext uri="{FF2B5EF4-FFF2-40B4-BE49-F238E27FC236}">
                <a16:creationId xmlns:a16="http://schemas.microsoft.com/office/drawing/2014/main" id="{AE142317-965E-929F-A682-2F2896D92E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914" y="804783"/>
            <a:ext cx="10028771" cy="1117011"/>
          </a:xfrm>
          <a:prstGeom prst="roundRect">
            <a:avLst>
              <a:gd name="adj" fmla="val 16667"/>
            </a:avLst>
          </a:prstGeom>
          <a:solidFill>
            <a:srgbClr val="EBD84B"/>
          </a:solidFill>
          <a:ln>
            <a:noFill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>
                <a:solidFill>
                  <a:srgbClr val="FFFFFF"/>
                </a:solidFill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Appreciate self-awareness by an overnight stay                                                                    away from family.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solidFill>
                  <a:srgbClr val="FFFFFF"/>
                </a:solidFill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0B740F1-DCAB-15CE-6D59-EBC66D3FA7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386" y="910057"/>
            <a:ext cx="725487" cy="7071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69A399-D1D5-1D92-FD2F-3B2FFDA4CF6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8958" y="902244"/>
            <a:ext cx="723900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F528F9-FA9E-0C6E-70A5-403FB6011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1943" y="910057"/>
            <a:ext cx="725487" cy="70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985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C19394A-3DBE-3A99-37DE-D48342C68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256" y="3072353"/>
            <a:ext cx="725487" cy="71329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75% of KS2 pupils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DR ABC (D)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8" name="AutoShape 6">
            <a:extLst>
              <a:ext uri="{FF2B5EF4-FFF2-40B4-BE49-F238E27FC236}">
                <a16:creationId xmlns:a16="http://schemas.microsoft.com/office/drawing/2014/main" id="{A4DA20AA-DAD9-00DF-BD32-D7C37110BF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66813" y="381000"/>
            <a:ext cx="9780587" cy="1325563"/>
          </a:xfrm>
          <a:prstGeom prst="roundRect">
            <a:avLst>
              <a:gd name="adj" fmla="val 16667"/>
            </a:avLst>
          </a:prstGeom>
          <a:solidFill>
            <a:srgbClr val="99FF33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FFFF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Learn the skills to save a life.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2600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en-GB" sz="7200" dirty="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1BCD43-F974-7345-FD79-9297256685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63306" y="621258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F528F9-FA9E-0C6E-70A5-403FB6011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3542" y="602246"/>
            <a:ext cx="725487" cy="70719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AE4D3D2-9A08-36A2-26A5-87404373BC0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403460" y="632355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94A1E409-9430-8813-D262-C22A3EB1FDF6}"/>
              </a:ext>
            </a:extLst>
          </p:cNvPr>
          <p:cNvSpPr/>
          <p:nvPr/>
        </p:nvSpPr>
        <p:spPr>
          <a:xfrm>
            <a:off x="5566299" y="2982897"/>
            <a:ext cx="985421" cy="802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140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C19394A-3DBE-3A99-37DE-D48342C68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256" y="3072353"/>
            <a:ext cx="725487" cy="71329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Enterprise project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fundraising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Elections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Our history making…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1BCD43-F974-7345-FD79-9297256685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8817" y="2295662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AutoShape 7">
            <a:extLst>
              <a:ext uri="{FF2B5EF4-FFF2-40B4-BE49-F238E27FC236}">
                <a16:creationId xmlns:a16="http://schemas.microsoft.com/office/drawing/2014/main" id="{FAA7FD3E-9E32-44CF-779F-654A905E62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prstGeom prst="roundRect">
            <a:avLst>
              <a:gd name="adj" fmla="val 16667"/>
            </a:avLst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FFFF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342900" lvl="0" indent="-342900">
              <a:lnSpc>
                <a:spcPct val="115000"/>
              </a:lnSpc>
              <a:buFont typeface="+mj-lt"/>
              <a:buAutoNum type="arabicPeriod" startAt="4"/>
            </a:pPr>
            <a:r>
              <a:rPr lang="en-GB" sz="2000" b="1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Know your voice counts by visiting the Houses of Parliament.</a:t>
            </a:r>
          </a:p>
          <a:p>
            <a:pPr marL="685800">
              <a:lnSpc>
                <a:spcPct val="115000"/>
              </a:lnSpc>
            </a:pPr>
            <a:r>
              <a:rPr lang="en-GB" sz="2600" b="1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7200" dirty="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2D65EA-6FB1-9B84-6A91-8CCBA4564B6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24622" y="822710"/>
            <a:ext cx="725805" cy="70548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79A7C2C-32AC-83B1-19F2-A02DEAB0BD6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36948" y="822710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C790183-EB94-3843-A3A0-5C6D951F711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91811" y="822710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FC49F4F1-26D0-DB83-FA54-9F9DA83136F3}"/>
              </a:ext>
            </a:extLst>
          </p:cNvPr>
          <p:cNvSpPr/>
          <p:nvPr/>
        </p:nvSpPr>
        <p:spPr>
          <a:xfrm>
            <a:off x="5513033" y="2894120"/>
            <a:ext cx="1145219" cy="107419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965B01D-DB80-E1E1-BA0F-2FCDB0C993F6}"/>
              </a:ext>
            </a:extLst>
          </p:cNvPr>
          <p:cNvSpPr/>
          <p:nvPr/>
        </p:nvSpPr>
        <p:spPr>
          <a:xfrm>
            <a:off x="7306322" y="2309738"/>
            <a:ext cx="1207363" cy="7917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457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C19394A-3DBE-3A99-37DE-D48342C68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256" y="3072353"/>
            <a:ext cx="725487" cy="71329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Thinking before doing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Being safe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Challenging yourself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1BCD43-F974-7345-FD79-9297256685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8817" y="2295662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FC49F4F1-26D0-DB83-FA54-9F9DA83136F3}"/>
              </a:ext>
            </a:extLst>
          </p:cNvPr>
          <p:cNvSpPr/>
          <p:nvPr/>
        </p:nvSpPr>
        <p:spPr>
          <a:xfrm>
            <a:off x="5513033" y="2894120"/>
            <a:ext cx="1145219" cy="107419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965B01D-DB80-E1E1-BA0F-2FCDB0C993F6}"/>
              </a:ext>
            </a:extLst>
          </p:cNvPr>
          <p:cNvSpPr/>
          <p:nvPr/>
        </p:nvSpPr>
        <p:spPr>
          <a:xfrm>
            <a:off x="7306322" y="2309738"/>
            <a:ext cx="1207363" cy="7917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utoShape 8">
            <a:extLst>
              <a:ext uri="{FF2B5EF4-FFF2-40B4-BE49-F238E27FC236}">
                <a16:creationId xmlns:a16="http://schemas.microsoft.com/office/drawing/2014/main" id="{BC638302-3F3F-1355-7695-2EF3F79713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prstGeom prst="roundRect">
            <a:avLst>
              <a:gd name="adj" fmla="val 16667"/>
            </a:avLst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FFFF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5.Take considered risks at Forest School.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7200" dirty="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1F97535-796B-BF27-7459-05917324848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50782" y="590510"/>
            <a:ext cx="725805" cy="70548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6298CB3-67BA-8DCD-AF51-E90DDDC1DAD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06279" y="580985"/>
            <a:ext cx="723900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79A7C2C-32AC-83B1-19F2-A02DEAB0BD6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914" y="590510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0512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C19394A-3DBE-3A99-37DE-D48342C68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256" y="3072353"/>
            <a:ext cx="725487" cy="71329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‘Visitors’ teams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Engaging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Polite and representative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salespeople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1BCD43-F974-7345-FD79-9297256685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8817" y="2295662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FC49F4F1-26D0-DB83-FA54-9F9DA83136F3}"/>
              </a:ext>
            </a:extLst>
          </p:cNvPr>
          <p:cNvSpPr/>
          <p:nvPr/>
        </p:nvSpPr>
        <p:spPr>
          <a:xfrm>
            <a:off x="5513033" y="2894120"/>
            <a:ext cx="1145219" cy="107419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965B01D-DB80-E1E1-BA0F-2FCDB0C993F6}"/>
              </a:ext>
            </a:extLst>
          </p:cNvPr>
          <p:cNvSpPr/>
          <p:nvPr/>
        </p:nvSpPr>
        <p:spPr>
          <a:xfrm>
            <a:off x="7306322" y="2309738"/>
            <a:ext cx="1207363" cy="7917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utoShape 9">
            <a:extLst>
              <a:ext uri="{FF2B5EF4-FFF2-40B4-BE49-F238E27FC236}">
                <a16:creationId xmlns:a16="http://schemas.microsoft.com/office/drawing/2014/main" id="{014D92F9-7F9A-97E4-6466-54C3186F57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67492" y="381000"/>
            <a:ext cx="9779183" cy="1325563"/>
          </a:xfrm>
          <a:prstGeom prst="roundRect">
            <a:avLst>
              <a:gd name="adj" fmla="val 16667"/>
            </a:avLst>
          </a:prstGeom>
          <a:solidFill>
            <a:srgbClr val="4BACC6">
              <a:lumMod val="60000"/>
              <a:lumOff val="4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FFFF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6.‘Schmooze’ to engage visitors.</a:t>
            </a:r>
            <a:endParaRPr kumimoji="0" lang="en-GB" sz="1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kumimoji="0" lang="en-GB" sz="1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marR="0" lvl="0" indent="0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en-GB" sz="7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endParaRPr kumimoji="0" lang="en-GB" sz="1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8B9C75E-BC6C-78F0-5788-AE41E6516A5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43419" y="749845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2A77599-5E04-672F-E08A-7C8A80EF643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87880" y="779447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79A7C2C-32AC-83B1-19F2-A02DEAB0BD6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41472" y="749845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812915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C19394A-3DBE-3A99-37DE-D48342C68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256" y="3072353"/>
            <a:ext cx="725487" cy="71329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Football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Netball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Cross country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rugby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1BCD43-F974-7345-FD79-9297256685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8817" y="2295662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FC49F4F1-26D0-DB83-FA54-9F9DA83136F3}"/>
              </a:ext>
            </a:extLst>
          </p:cNvPr>
          <p:cNvSpPr/>
          <p:nvPr/>
        </p:nvSpPr>
        <p:spPr>
          <a:xfrm>
            <a:off x="5513033" y="2894120"/>
            <a:ext cx="1145219" cy="107419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965B01D-DB80-E1E1-BA0F-2FCDB0C993F6}"/>
              </a:ext>
            </a:extLst>
          </p:cNvPr>
          <p:cNvSpPr/>
          <p:nvPr/>
        </p:nvSpPr>
        <p:spPr>
          <a:xfrm>
            <a:off x="7306322" y="2309738"/>
            <a:ext cx="1207363" cy="7917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utoShape 10">
            <a:extLst>
              <a:ext uri="{FF2B5EF4-FFF2-40B4-BE49-F238E27FC236}">
                <a16:creationId xmlns:a16="http://schemas.microsoft.com/office/drawing/2014/main" id="{C8E9A748-F9DA-5B2F-BD4B-44B804521A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FFFF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7.Compete against other schools to experience highs and lows.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600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en-GB" sz="7200" dirty="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6FFBFBB-21E9-2041-3348-D7798DBB152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10274" y="768350"/>
            <a:ext cx="725805" cy="70548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63CAA1-9032-87F8-09A3-5443500F2DD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90623" y="781686"/>
            <a:ext cx="725805" cy="70548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7D3CBCD-E8AF-0295-893D-8ECF9B8E5E1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119284" y="763587"/>
            <a:ext cx="72453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928820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C19394A-3DBE-3A99-37DE-D48342C68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256" y="3072353"/>
            <a:ext cx="725487" cy="71329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Drums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Clarinet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New skills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Try new opportunities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perform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1BCD43-F974-7345-FD79-9297256685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8817" y="2295662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FC49F4F1-26D0-DB83-FA54-9F9DA83136F3}"/>
              </a:ext>
            </a:extLst>
          </p:cNvPr>
          <p:cNvSpPr/>
          <p:nvPr/>
        </p:nvSpPr>
        <p:spPr>
          <a:xfrm>
            <a:off x="5513033" y="2894120"/>
            <a:ext cx="1145219" cy="107419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965B01D-DB80-E1E1-BA0F-2FCDB0C993F6}"/>
              </a:ext>
            </a:extLst>
          </p:cNvPr>
          <p:cNvSpPr/>
          <p:nvPr/>
        </p:nvSpPr>
        <p:spPr>
          <a:xfrm>
            <a:off x="7306322" y="2309738"/>
            <a:ext cx="1207363" cy="7917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utoShape 11">
            <a:extLst>
              <a:ext uri="{FF2B5EF4-FFF2-40B4-BE49-F238E27FC236}">
                <a16:creationId xmlns:a16="http://schemas.microsoft.com/office/drawing/2014/main" id="{35C4EDE1-F0A6-4F76-A62E-FF8A1D8060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prstGeom prst="roundRect">
            <a:avLst>
              <a:gd name="adj" fmla="val 16667"/>
            </a:avLst>
          </a:prstGeom>
          <a:solidFill>
            <a:srgbClr val="7030A0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FFFF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8.Recognise the value of practice by playing an instrument.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A644F3-0433-230D-A102-9C4BE6C330A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57722" y="621258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FFBFBB-21E9-2041-3348-D7798DBB152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28662" y="621258"/>
            <a:ext cx="725805" cy="70548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63CAA1-9032-87F8-09A3-5443500F2DD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31764" y="631957"/>
            <a:ext cx="725805" cy="70548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2098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C19394A-3DBE-3A99-37DE-D48342C68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256" y="3072353"/>
            <a:ext cx="725487" cy="71329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Assemblies and festivals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School Council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Nativity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Young voices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/>
              <a:t>Plays and playing instruments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1BCD43-F974-7345-FD79-9297256685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8817" y="2295662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FC49F4F1-26D0-DB83-FA54-9F9DA83136F3}"/>
              </a:ext>
            </a:extLst>
          </p:cNvPr>
          <p:cNvSpPr/>
          <p:nvPr/>
        </p:nvSpPr>
        <p:spPr>
          <a:xfrm>
            <a:off x="5513033" y="2894120"/>
            <a:ext cx="1145219" cy="107419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965B01D-DB80-E1E1-BA0F-2FCDB0C993F6}"/>
              </a:ext>
            </a:extLst>
          </p:cNvPr>
          <p:cNvSpPr/>
          <p:nvPr/>
        </p:nvSpPr>
        <p:spPr>
          <a:xfrm>
            <a:off x="7306322" y="2309738"/>
            <a:ext cx="1207363" cy="7917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utoShape 12">
            <a:extLst>
              <a:ext uri="{FF2B5EF4-FFF2-40B4-BE49-F238E27FC236}">
                <a16:creationId xmlns:a16="http://schemas.microsoft.com/office/drawing/2014/main" id="{D2FCC1BF-DDFE-FE78-81F2-F19B37AF14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prstGeom prst="roundRect">
            <a:avLst>
              <a:gd name="adj" fmla="val 16667"/>
            </a:avLst>
          </a:prstGeom>
          <a:solidFill>
            <a:srgbClr val="FF00FF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FFFF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9.Be prepared to come out of your comfort zone to                                                                    perform in front of an audience.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1000"/>
              </a:spcAft>
            </a:pPr>
            <a:r>
              <a:rPr lang="en-GB" sz="2600" b="1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7200" dirty="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A644F3-0433-230D-A102-9C4BE6C330A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04421" y="686276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4DB7DB-A05F-7A06-CD12-9B0F63E78B3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27723" y="679451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B9CE899-23C8-1480-567B-FD256C074DB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175548" y="679451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539813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C19394A-3DBE-3A99-37DE-D48342C68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256" y="3072353"/>
            <a:ext cx="725487" cy="71329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Enterprise projects</a:t>
            </a:r>
          </a:p>
          <a:p>
            <a:r>
              <a:rPr lang="en-US" dirty="0"/>
              <a:t>Lion King</a:t>
            </a:r>
          </a:p>
          <a:p>
            <a:r>
              <a:rPr lang="en-US" dirty="0"/>
              <a:t>Foodbanks</a:t>
            </a:r>
          </a:p>
          <a:p>
            <a:r>
              <a:rPr lang="en-US" dirty="0"/>
              <a:t>Red nose day/ Spotty socks/ Children in Need/</a:t>
            </a:r>
          </a:p>
          <a:p>
            <a:r>
              <a:rPr lang="en-US" dirty="0"/>
              <a:t>Christmas Boxes/ PAWS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1BCD43-F974-7345-FD79-9297256685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8817" y="2295662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FC49F4F1-26D0-DB83-FA54-9F9DA83136F3}"/>
              </a:ext>
            </a:extLst>
          </p:cNvPr>
          <p:cNvSpPr/>
          <p:nvPr/>
        </p:nvSpPr>
        <p:spPr>
          <a:xfrm>
            <a:off x="5513033" y="2894120"/>
            <a:ext cx="1145219" cy="107419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965B01D-DB80-E1E1-BA0F-2FCDB0C993F6}"/>
              </a:ext>
            </a:extLst>
          </p:cNvPr>
          <p:cNvSpPr/>
          <p:nvPr/>
        </p:nvSpPr>
        <p:spPr>
          <a:xfrm>
            <a:off x="7306322" y="2309738"/>
            <a:ext cx="1207363" cy="7917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A644F3-0433-230D-A102-9C4BE6C330A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04421" y="686276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4DB7DB-A05F-7A06-CD12-9B0F63E78B3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27723" y="679451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B9CE899-23C8-1480-567B-FD256C074DB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175548" y="679451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AutoShape 13">
            <a:extLst>
              <a:ext uri="{FF2B5EF4-FFF2-40B4-BE49-F238E27FC236}">
                <a16:creationId xmlns:a16="http://schemas.microsoft.com/office/drawing/2014/main" id="{D2DEDB45-44D8-DBDE-CDF4-6AB8ACC53B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prstGeom prst="roundRect">
            <a:avLst>
              <a:gd name="adj" fmla="val 16667"/>
            </a:avLst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FFFF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b="1" dirty="0">
                <a:solidFill>
                  <a:srgbClr val="FFFFFF"/>
                </a:solidFill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10.Understand the financial implications of an activity                                                             and take part in an enterprise project to support costs,                                                               as well as, giving a percentage to charity.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en-GB" sz="7200" dirty="0">
                <a:effectLst/>
                <a:latin typeface="Sassoon Infant Std" panose="020B0503020103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5B99596-992C-27E1-D827-3714FBE130E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05703" y="595471"/>
            <a:ext cx="725805" cy="70548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C1679E4-A2D5-CB1F-CB46-0D18DA0AC96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812645" y="585946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1037BB-2F1D-4200-A3F2-340B468A7D1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19587" y="616496"/>
            <a:ext cx="725805" cy="7150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536674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0295B-54B9-4937-90E3-BAB9CE69E3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1486" y="3306617"/>
            <a:ext cx="7107677" cy="1857831"/>
          </a:xfrm>
        </p:spPr>
        <p:txBody>
          <a:bodyPr/>
          <a:lstStyle/>
          <a:p>
            <a:r>
              <a:rPr lang="en-GB" sz="3600" i="0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-apple-system"/>
              </a:rPr>
              <a:t>“Education is what remains after one has forgotten what one has learned in school.”</a:t>
            </a:r>
            <a:r>
              <a:rPr lang="en-GB" sz="3600" b="0" i="0" dirty="0">
                <a:solidFill>
                  <a:srgbClr val="000000"/>
                </a:solidFill>
                <a:effectLst/>
                <a:latin typeface="-apple-system"/>
              </a:rPr>
              <a:t> </a:t>
            </a:r>
            <a:r>
              <a:rPr lang="en-GB" sz="3600" b="0" i="0" dirty="0" smtClean="0">
                <a:solidFill>
                  <a:srgbClr val="000000"/>
                </a:solidFill>
                <a:effectLst/>
                <a:latin typeface="-apple-system"/>
              </a:rPr>
              <a:t/>
            </a:r>
            <a:br>
              <a:rPr lang="en-GB" sz="3600" b="0" i="0" dirty="0" smtClean="0">
                <a:solidFill>
                  <a:srgbClr val="000000"/>
                </a:solidFill>
                <a:effectLst/>
                <a:latin typeface="-apple-system"/>
              </a:rPr>
            </a:br>
            <a:r>
              <a:rPr lang="en-GB" sz="3600" b="0" i="0" dirty="0">
                <a:solidFill>
                  <a:srgbClr val="000000"/>
                </a:solidFill>
                <a:effectLst/>
                <a:latin typeface="-apple-system"/>
              </a:rPr>
              <a:t> </a:t>
            </a:r>
            <a:r>
              <a:rPr lang="en-GB" sz="3600" b="1" i="0" dirty="0">
                <a:solidFill>
                  <a:srgbClr val="000000"/>
                </a:solidFill>
                <a:effectLst/>
                <a:latin typeface="-apple-system"/>
              </a:rPr>
              <a:t>Albert Einstein</a:t>
            </a:r>
            <a:endParaRPr lang="en-US" sz="36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1A6D85-3837-435F-A342-5A3F98172B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5115" y="-10423"/>
            <a:ext cx="2438294" cy="321867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r>
              <a:rPr lang="en-GB" b="0" i="0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  <a:latin typeface="-apple-system"/>
              </a:rPr>
              <a:t> 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C242ED11-0309-426C-5485-0FBB3A602EAF}"/>
              </a:ext>
            </a:extLst>
          </p:cNvPr>
          <p:cNvSpPr txBox="1">
            <a:spLocks/>
          </p:cNvSpPr>
          <p:nvPr/>
        </p:nvSpPr>
        <p:spPr>
          <a:xfrm>
            <a:off x="682585" y="492961"/>
            <a:ext cx="4877706" cy="91426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5400" b="1" dirty="0" smtClean="0">
                <a:solidFill>
                  <a:schemeClr val="accent2"/>
                </a:solidFill>
                <a:latin typeface="-apple-system"/>
              </a:rPr>
              <a:t>“</a:t>
            </a:r>
            <a:r>
              <a:rPr lang="en-GB" sz="5400" b="1" dirty="0">
                <a:solidFill>
                  <a:schemeClr val="accent2"/>
                </a:solidFill>
                <a:latin typeface="-apple-system"/>
              </a:rPr>
              <a:t>Do with not for.” </a:t>
            </a:r>
            <a:r>
              <a:rPr lang="en-GB" b="1" dirty="0">
                <a:solidFill>
                  <a:schemeClr val="accent2"/>
                </a:solidFill>
                <a:latin typeface="-apple-system"/>
              </a:rPr>
              <a:t> </a:t>
            </a:r>
            <a:r>
              <a:rPr lang="en-GB" b="1" dirty="0" smtClean="0">
                <a:solidFill>
                  <a:schemeClr val="accent2"/>
                </a:solidFill>
                <a:latin typeface="-apple-system"/>
              </a:rPr>
              <a:t>    </a:t>
            </a:r>
            <a:r>
              <a:rPr lang="en-GB" b="1" dirty="0" smtClean="0">
                <a:solidFill>
                  <a:schemeClr val="tx1"/>
                </a:solidFill>
                <a:latin typeface="-apple-system"/>
              </a:rPr>
              <a:t>CHPS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E6DA46-083D-E6BA-EF8C-A4CA9DF61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6637" y="5240088"/>
            <a:ext cx="2223654" cy="123691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A5504E3-1407-8CF6-D346-141F25D3BFD0}"/>
              </a:ext>
            </a:extLst>
          </p:cNvPr>
          <p:cNvSpPr/>
          <p:nvPr/>
        </p:nvSpPr>
        <p:spPr>
          <a:xfrm>
            <a:off x="4294909" y="5164448"/>
            <a:ext cx="1431636" cy="141184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Richard Branson quote: You don't learn to walk by following rules. You learn by doing, and...">
            <a:extLst>
              <a:ext uri="{FF2B5EF4-FFF2-40B4-BE49-F238E27FC236}">
                <a16:creationId xmlns:a16="http://schemas.microsoft.com/office/drawing/2014/main" id="{8B88F913-12F3-A892-556E-88FB88BB9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883" y="311444"/>
            <a:ext cx="5253486" cy="2801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6797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AE308-3076-43DB-B834-DA0B0AE19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2387600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BC2CE0-8806-4B2A-A10A-32984D3174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6220277" cy="2247219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184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niversal Color Block_Win32_AP_v2" id="{3EA4D81A-EBDE-431D-8B15-A5A6F500D5A4}" vid="{8EBF5489-0BE1-418D-A69C-2193D304C7E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85334180-0405-413B-834A-44FA9E05ADB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615295-94F6-4CE2-A1B1-6B7E1DAA5A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D5BAB77-79E1-4739-AA51-10C9079186D6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16c05727-aa75-4e4a-9b5f-8a80a1165891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purl.org/dc/dcmitype/"/>
    <ds:schemaRef ds:uri="230e9df3-be65-4c73-a93b-d1236ebd677e"/>
    <ds:schemaRef ds:uri="71af3243-3dd4-4a8d-8c0d-dd76da1f02a5"/>
    <ds:schemaRef ds:uri="http://schemas.microsoft.com/sharepoint/v3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{33A84AC2-FB7C-4437-BC6B-84EC126169CE}tf45331398_win32</Template>
  <TotalTime>1456</TotalTime>
  <Words>358</Words>
  <Application>Microsoft Office PowerPoint</Application>
  <PresentationFormat>Widescreen</PresentationFormat>
  <Paragraphs>100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-apple-system</vt:lpstr>
      <vt:lpstr>Arial</vt:lpstr>
      <vt:lpstr>Calibri</vt:lpstr>
      <vt:lpstr>Sassoon Infant Std</vt:lpstr>
      <vt:lpstr>Tenorite</vt:lpstr>
      <vt:lpstr>Times New Roman</vt:lpstr>
      <vt:lpstr>Wingdings</vt:lpstr>
      <vt:lpstr>Office Theme</vt:lpstr>
      <vt:lpstr>Does Castle Hill get you ready for your grown-up life?</vt:lpstr>
      <vt:lpstr>PowerPoint Presentation</vt:lpstr>
      <vt:lpstr>PowerPoint Presentation</vt:lpstr>
      <vt:lpstr>Introduction</vt:lpstr>
      <vt:lpstr>Introduction</vt:lpstr>
      <vt:lpstr>3. Learn the skills to save a life.           </vt:lpstr>
      <vt:lpstr>Know your voice counts by visiting the Houses of Parliament.            </vt:lpstr>
      <vt:lpstr>5.Take considered risks at Forest School.        </vt:lpstr>
      <vt:lpstr>6.‘Schmooze’ to engage visitors.           </vt:lpstr>
      <vt:lpstr>7.Compete against other schools to experience highs and lows.          </vt:lpstr>
      <vt:lpstr>8.Recognise the value of practice by playing an instrument.  </vt:lpstr>
      <vt:lpstr>9.Be prepared to come out of your comfort zone to                                                                    perform in front of an audience.          </vt:lpstr>
      <vt:lpstr>10.Understand the financial implications of an activity                                                             and take part in an enterprise project to support costs,                                                               as well as, giving a percentage to charity.        </vt:lpstr>
      <vt:lpstr>“Education is what remains after one has forgotten what one has learned in school.”   Albert Einstein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 Castle Hill just about English, Maths and Science?</dc:title>
  <dc:creator>andy houlston</dc:creator>
  <cp:lastModifiedBy>Teacher4</cp:lastModifiedBy>
  <cp:revision>5</cp:revision>
  <dcterms:created xsi:type="dcterms:W3CDTF">2023-01-12T11:24:27Z</dcterms:created>
  <dcterms:modified xsi:type="dcterms:W3CDTF">2023-01-17T08:07:59Z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