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73" r:id="rId3"/>
    <p:sldId id="257" r:id="rId4"/>
    <p:sldId id="258" r:id="rId5"/>
    <p:sldId id="259" r:id="rId6"/>
    <p:sldId id="260" r:id="rId7"/>
    <p:sldId id="261" r:id="rId8"/>
    <p:sldId id="262" r:id="rId9"/>
    <p:sldId id="263" r:id="rId10"/>
    <p:sldId id="264" r:id="rId11"/>
    <p:sldId id="265" r:id="rId12"/>
    <p:sldId id="266" r:id="rId13"/>
    <p:sldId id="270" r:id="rId14"/>
    <p:sldId id="271" r:id="rId15"/>
    <p:sldId id="267" r:id="rId16"/>
    <p:sldId id="268"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B6BD1F3-2C47-4FF9-BB33-580967CD2294}"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3294139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6BD1F3-2C47-4FF9-BB33-580967CD2294}"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2683667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B6BD1F3-2C47-4FF9-BB33-580967CD2294}"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1760139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B6BD1F3-2C47-4FF9-BB33-580967CD2294}"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2031577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B6BD1F3-2C47-4FF9-BB33-580967CD2294}" type="datetimeFigureOut">
              <a:rPr lang="en-GB" smtClean="0"/>
              <a:t>21/09/2021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3939090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B6BD1F3-2C47-4FF9-BB33-580967CD2294}" type="datetimeFigureOut">
              <a:rPr lang="en-GB" smtClean="0"/>
              <a:t>21/09/2021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218808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6BD1F3-2C47-4FF9-BB33-580967CD2294}" type="datetimeFigureOut">
              <a:rPr lang="en-GB" smtClean="0"/>
              <a:t>21/09/2021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328545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B6BD1F3-2C47-4FF9-BB33-580967CD2294}"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388089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B6BD1F3-2C47-4FF9-BB33-580967CD2294}"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936350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6BD1F3-2C47-4FF9-BB33-580967CD2294}"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4274915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6BD1F3-2C47-4FF9-BB33-580967CD2294}"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9746FF-26E4-441B-9344-42355935D951}" type="slidenum">
              <a:rPr lang="en-GB" smtClean="0"/>
              <a:t>‹#›</a:t>
            </a:fld>
            <a:endParaRPr lang="en-GB"/>
          </a:p>
        </p:txBody>
      </p:sp>
    </p:spTree>
    <p:extLst>
      <p:ext uri="{BB962C8B-B14F-4D97-AF65-F5344CB8AC3E}">
        <p14:creationId xmlns:p14="http://schemas.microsoft.com/office/powerpoint/2010/main" val="3661827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6BD1F3-2C47-4FF9-BB33-580967CD2294}" type="datetimeFigureOut">
              <a:rPr lang="en-GB" smtClean="0"/>
              <a:t>21/09/2021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9746FF-26E4-441B-9344-42355935D951}" type="slidenum">
              <a:rPr lang="en-GB" smtClean="0"/>
              <a:t>‹#›</a:t>
            </a:fld>
            <a:endParaRPr lang="en-GB"/>
          </a:p>
        </p:txBody>
      </p:sp>
    </p:spTree>
    <p:extLst>
      <p:ext uri="{BB962C8B-B14F-4D97-AF65-F5344CB8AC3E}">
        <p14:creationId xmlns:p14="http://schemas.microsoft.com/office/powerpoint/2010/main" val="19520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B0F0"/>
          </a:solidFill>
        </p:spPr>
        <p:txBody>
          <a:bodyPr>
            <a:normAutofit fontScale="90000"/>
          </a:bodyPr>
          <a:lstStyle/>
          <a:p>
            <a:pPr algn="ctr"/>
            <a:r>
              <a:rPr lang="en-GB" sz="6000" dirty="0">
                <a:latin typeface="Comic Sans MS" panose="030F0702030302020204" pitchFamily="66" charset="0"/>
              </a:rPr>
              <a:t>Parents Reading Workshop</a:t>
            </a:r>
            <a:r>
              <a:rPr lang="en-GB" dirty="0"/>
              <a:t/>
            </a:r>
            <a:br>
              <a:rPr lang="en-GB" dirty="0"/>
            </a:br>
            <a:r>
              <a:rPr lang="en-GB" dirty="0" smtClean="0">
                <a:latin typeface="Comic Sans MS" panose="030F0702030302020204" pitchFamily="66" charset="0"/>
              </a:rPr>
              <a:t>Welcome</a:t>
            </a:r>
            <a:endParaRPr lang="en-GB" dirty="0">
              <a:latin typeface="Comic Sans MS" panose="030F0702030302020204" pitchFamily="66" charset="0"/>
            </a:endParaRPr>
          </a:p>
        </p:txBody>
      </p:sp>
      <p:sp>
        <p:nvSpPr>
          <p:cNvPr id="3" name="Content Placeholder 2"/>
          <p:cNvSpPr>
            <a:spLocks noGrp="1"/>
          </p:cNvSpPr>
          <p:nvPr>
            <p:ph idx="1"/>
          </p:nvPr>
        </p:nvSpPr>
        <p:spPr>
          <a:xfrm>
            <a:off x="838200" y="1885072"/>
            <a:ext cx="10515600" cy="4431322"/>
          </a:xfrm>
          <a:solidFill>
            <a:srgbClr val="FFFF00"/>
          </a:solidFill>
        </p:spPr>
        <p:txBody>
          <a:bodyPr>
            <a:normAutofit fontScale="77500" lnSpcReduction="20000"/>
          </a:bodyPr>
          <a:lstStyle/>
          <a:p>
            <a:pPr marL="0" indent="0">
              <a:buNone/>
            </a:pPr>
            <a:r>
              <a:rPr lang="en-GB" sz="4200" dirty="0" smtClean="0">
                <a:latin typeface="Comic Sans MS" panose="030F0702030302020204" pitchFamily="66" charset="0"/>
              </a:rPr>
              <a:t>Why is reading so important?</a:t>
            </a:r>
          </a:p>
          <a:p>
            <a:pPr marL="0" indent="0">
              <a:buNone/>
            </a:pPr>
            <a:r>
              <a:rPr lang="en-GB" sz="4200" dirty="0" smtClean="0">
                <a:latin typeface="Comic Sans MS" panose="030F0702030302020204" pitchFamily="66" charset="0"/>
              </a:rPr>
              <a:t>Is reading regular at home?</a:t>
            </a:r>
          </a:p>
          <a:p>
            <a:pPr marL="0" indent="0">
              <a:buNone/>
            </a:pPr>
            <a:r>
              <a:rPr lang="en-GB" sz="4200" dirty="0" smtClean="0">
                <a:latin typeface="Comic Sans MS" panose="030F0702030302020204" pitchFamily="66" charset="0"/>
              </a:rPr>
              <a:t>Do you know how to improve your child’s reading</a:t>
            </a:r>
          </a:p>
          <a:p>
            <a:pPr marL="0" indent="0">
              <a:buNone/>
            </a:pPr>
            <a:r>
              <a:rPr lang="en-GB" sz="4200" dirty="0" smtClean="0">
                <a:latin typeface="Comic Sans MS" panose="030F0702030302020204" pitchFamily="66" charset="0"/>
              </a:rPr>
              <a:t> ability?</a:t>
            </a:r>
          </a:p>
          <a:p>
            <a:pPr marL="0" indent="0">
              <a:buNone/>
            </a:pPr>
            <a:r>
              <a:rPr lang="en-GB" sz="4200" dirty="0" smtClean="0">
                <a:latin typeface="Comic Sans MS" panose="030F0702030302020204" pitchFamily="66" charset="0"/>
              </a:rPr>
              <a:t>Do you know how to improve your child’s </a:t>
            </a:r>
          </a:p>
          <a:p>
            <a:pPr marL="0" indent="0">
              <a:buNone/>
            </a:pPr>
            <a:r>
              <a:rPr lang="en-GB" sz="4200" dirty="0" smtClean="0">
                <a:latin typeface="Comic Sans MS" panose="030F0702030302020204" pitchFamily="66" charset="0"/>
              </a:rPr>
              <a:t>understanding of reading?</a:t>
            </a:r>
          </a:p>
          <a:p>
            <a:pPr marL="0" indent="0">
              <a:buNone/>
            </a:pPr>
            <a:r>
              <a:rPr lang="en-GB" sz="4200" dirty="0" smtClean="0">
                <a:latin typeface="Comic Sans MS" panose="030F0702030302020204" pitchFamily="66" charset="0"/>
              </a:rPr>
              <a:t>What reading support is offered in school?</a:t>
            </a:r>
          </a:p>
          <a:p>
            <a:pPr marL="0" indent="0">
              <a:buNone/>
            </a:pPr>
            <a:r>
              <a:rPr lang="en-GB" sz="4200" dirty="0" smtClean="0">
                <a:latin typeface="Comic Sans MS" panose="030F0702030302020204" pitchFamily="66" charset="0"/>
              </a:rPr>
              <a:t>Any questions?</a:t>
            </a:r>
          </a:p>
          <a:p>
            <a:pPr marL="0" indent="0">
              <a:buNone/>
            </a:pPr>
            <a:r>
              <a:rPr lang="en-GB" sz="4800" dirty="0" smtClean="0">
                <a:latin typeface="Comic Sans MS" panose="030F0702030302020204" pitchFamily="66" charset="0"/>
              </a:rPr>
              <a:t> </a:t>
            </a:r>
          </a:p>
          <a:p>
            <a:pPr marL="0" indent="0">
              <a:buNone/>
            </a:pPr>
            <a:endParaRPr lang="en-GB" sz="4800" dirty="0">
              <a:latin typeface="Comic Sans MS" panose="030F0702030302020204" pitchFamily="66" charset="0"/>
            </a:endParaRPr>
          </a:p>
        </p:txBody>
      </p:sp>
    </p:spTree>
    <p:extLst>
      <p:ext uri="{BB962C8B-B14F-4D97-AF65-F5344CB8AC3E}">
        <p14:creationId xmlns:p14="http://schemas.microsoft.com/office/powerpoint/2010/main" val="16817163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65760"/>
            <a:ext cx="10515600" cy="5811203"/>
          </a:xfrm>
          <a:solidFill>
            <a:srgbClr val="FFFF00"/>
          </a:solidFill>
        </p:spPr>
        <p:txBody>
          <a:bodyPr>
            <a:normAutofit/>
          </a:bodyPr>
          <a:lstStyle/>
          <a:p>
            <a:r>
              <a:rPr lang="en-GB" altLang="en-US" dirty="0" smtClean="0">
                <a:latin typeface="Comic Sans MS" panose="030F0702030302020204" pitchFamily="66" charset="0"/>
              </a:rPr>
              <a:t>Good literacy skills provide us with the building blocks not just for academic success, but for fulfilling careers and rewarding lives. </a:t>
            </a:r>
          </a:p>
          <a:p>
            <a:r>
              <a:rPr lang="en-GB" altLang="en-US" dirty="0" smtClean="0">
                <a:latin typeface="Comic Sans MS" panose="030F0702030302020204" pitchFamily="66" charset="0"/>
              </a:rPr>
              <a:t>Children </a:t>
            </a:r>
            <a:r>
              <a:rPr lang="en-GB" altLang="en-US" dirty="0">
                <a:latin typeface="Comic Sans MS" panose="030F0702030302020204" pitchFamily="66" charset="0"/>
              </a:rPr>
              <a:t>learn </a:t>
            </a:r>
            <a:r>
              <a:rPr lang="en-GB" altLang="en-US" b="1" dirty="0">
                <a:latin typeface="Comic Sans MS" panose="030F0702030302020204" pitchFamily="66" charset="0"/>
              </a:rPr>
              <a:t>on average 7-8 new words a day</a:t>
            </a:r>
          </a:p>
          <a:p>
            <a:pPr>
              <a:buNone/>
            </a:pPr>
            <a:r>
              <a:rPr lang="en-GB" altLang="en-US" dirty="0">
                <a:latin typeface="Comic Sans MS" panose="030F0702030302020204" pitchFamily="66" charset="0"/>
              </a:rPr>
              <a:t>  </a:t>
            </a:r>
            <a:r>
              <a:rPr lang="en-GB" altLang="en-US" dirty="0" smtClean="0">
                <a:latin typeface="Comic Sans MS" panose="030F0702030302020204" pitchFamily="66" charset="0"/>
              </a:rPr>
              <a:t>A </a:t>
            </a:r>
            <a:r>
              <a:rPr lang="en-GB" altLang="en-US" dirty="0">
                <a:latin typeface="Comic Sans MS" panose="030F0702030302020204" pitchFamily="66" charset="0"/>
              </a:rPr>
              <a:t>child who enters school in the lowest 20% of vocabulary knowledge will need to learn </a:t>
            </a:r>
            <a:r>
              <a:rPr lang="en-GB" altLang="en-US" b="1" dirty="0">
                <a:latin typeface="Comic Sans MS" panose="030F0702030302020204" pitchFamily="66" charset="0"/>
              </a:rPr>
              <a:t>20 new words, every day for the next 3 years to catch up (</a:t>
            </a:r>
            <a:r>
              <a:rPr lang="en-GB" altLang="en-US" b="1" dirty="0" err="1">
                <a:latin typeface="Comic Sans MS" panose="030F0702030302020204" pitchFamily="66" charset="0"/>
              </a:rPr>
              <a:t>Biemillar</a:t>
            </a:r>
            <a:r>
              <a:rPr lang="en-GB" altLang="en-US" b="1" dirty="0">
                <a:latin typeface="Comic Sans MS" panose="030F0702030302020204" pitchFamily="66" charset="0"/>
              </a:rPr>
              <a:t>, 2011)</a:t>
            </a:r>
          </a:p>
          <a:p>
            <a:r>
              <a:rPr lang="en-GB" altLang="en-US" dirty="0">
                <a:latin typeface="Comic Sans MS" panose="030F0702030302020204" pitchFamily="66" charset="0"/>
              </a:rPr>
              <a:t>Hart and </a:t>
            </a:r>
            <a:r>
              <a:rPr lang="en-GB" altLang="en-US" dirty="0" err="1">
                <a:latin typeface="Comic Sans MS" panose="030F0702030302020204" pitchFamily="66" charset="0"/>
              </a:rPr>
              <a:t>Risley</a:t>
            </a:r>
            <a:r>
              <a:rPr lang="en-GB" altLang="en-US" dirty="0">
                <a:latin typeface="Comic Sans MS" panose="030F0702030302020204" pitchFamily="66" charset="0"/>
              </a:rPr>
              <a:t>(2005) suggest that children need </a:t>
            </a:r>
            <a:r>
              <a:rPr lang="en-GB" altLang="en-US" b="1" dirty="0">
                <a:latin typeface="Comic Sans MS" panose="030F0702030302020204" pitchFamily="66" charset="0"/>
              </a:rPr>
              <a:t>to hear and use new vocabulary at least 6 times in a context that is meaningful to them in order to be able to say it</a:t>
            </a:r>
            <a:r>
              <a:rPr lang="en-GB" altLang="en-US" b="1" dirty="0" smtClean="0">
                <a:latin typeface="Comic Sans MS" panose="030F0702030302020204" pitchFamily="66" charset="0"/>
              </a:rPr>
              <a:t>.</a:t>
            </a:r>
          </a:p>
          <a:p>
            <a:r>
              <a:rPr lang="en-GB" altLang="en-US" b="1" dirty="0" smtClean="0">
                <a:latin typeface="Comic Sans MS" panose="030F0702030302020204" pitchFamily="66" charset="0"/>
              </a:rPr>
              <a:t>A child’s reading ability indicates their future success and life chances more than any other indicator such as </a:t>
            </a:r>
            <a:r>
              <a:rPr lang="en-GB" altLang="en-US" b="1" smtClean="0">
                <a:latin typeface="Comic Sans MS" panose="030F0702030302020204" pitchFamily="66" charset="0"/>
              </a:rPr>
              <a:t>socio-economic status.</a:t>
            </a:r>
            <a:endParaRPr lang="en-GB" altLang="en-US" b="1" dirty="0">
              <a:latin typeface="Comic Sans MS" panose="030F0702030302020204" pitchFamily="66" charset="0"/>
            </a:endParaRPr>
          </a:p>
        </p:txBody>
      </p:sp>
    </p:spTree>
    <p:extLst>
      <p:ext uri="{BB962C8B-B14F-4D97-AF65-F5344CB8AC3E}">
        <p14:creationId xmlns:p14="http://schemas.microsoft.com/office/powerpoint/2010/main" val="2964907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4995" r="15028" b="7411"/>
          <a:stretch/>
        </p:blipFill>
        <p:spPr>
          <a:xfrm>
            <a:off x="1541417" y="-228600"/>
            <a:ext cx="9104812" cy="6773091"/>
          </a:xfrm>
          <a:prstGeom prst="rect">
            <a:avLst/>
          </a:prstGeom>
        </p:spPr>
      </p:pic>
    </p:spTree>
    <p:extLst>
      <p:ext uri="{BB962C8B-B14F-4D97-AF65-F5344CB8AC3E}">
        <p14:creationId xmlns:p14="http://schemas.microsoft.com/office/powerpoint/2010/main" val="11023251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093" r="15431" b="8304"/>
          <a:stretch/>
        </p:blipFill>
        <p:spPr>
          <a:xfrm>
            <a:off x="1554480" y="-228600"/>
            <a:ext cx="9039498" cy="6707777"/>
          </a:xfrm>
          <a:prstGeom prst="rect">
            <a:avLst/>
          </a:prstGeom>
        </p:spPr>
      </p:pic>
    </p:spTree>
    <p:extLst>
      <p:ext uri="{BB962C8B-B14F-4D97-AF65-F5344CB8AC3E}">
        <p14:creationId xmlns:p14="http://schemas.microsoft.com/office/powerpoint/2010/main" val="25492362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297" r="15831" b="7589"/>
          <a:stretch/>
        </p:blipFill>
        <p:spPr>
          <a:xfrm>
            <a:off x="1580606" y="-228600"/>
            <a:ext cx="8961120" cy="6760029"/>
          </a:xfrm>
          <a:prstGeom prst="rect">
            <a:avLst/>
          </a:prstGeom>
        </p:spPr>
      </p:pic>
    </p:spTree>
    <p:extLst>
      <p:ext uri="{BB962C8B-B14F-4D97-AF65-F5344CB8AC3E}">
        <p14:creationId xmlns:p14="http://schemas.microsoft.com/office/powerpoint/2010/main" val="22085071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396" r="15832" b="7232"/>
          <a:stretch/>
        </p:blipFill>
        <p:spPr>
          <a:xfrm>
            <a:off x="1593669" y="-228600"/>
            <a:ext cx="8948057" cy="6786154"/>
          </a:xfrm>
          <a:prstGeom prst="rect">
            <a:avLst/>
          </a:prstGeom>
        </p:spPr>
      </p:pic>
    </p:spTree>
    <p:extLst>
      <p:ext uri="{BB962C8B-B14F-4D97-AF65-F5344CB8AC3E}">
        <p14:creationId xmlns:p14="http://schemas.microsoft.com/office/powerpoint/2010/main" val="42524302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296" r="15429" b="7946"/>
          <a:stretch/>
        </p:blipFill>
        <p:spPr>
          <a:xfrm>
            <a:off x="1580606" y="-228600"/>
            <a:ext cx="9013371" cy="6733903"/>
          </a:xfrm>
          <a:prstGeom prst="rect">
            <a:avLst/>
          </a:prstGeom>
        </p:spPr>
      </p:pic>
    </p:spTree>
    <p:extLst>
      <p:ext uri="{BB962C8B-B14F-4D97-AF65-F5344CB8AC3E}">
        <p14:creationId xmlns:p14="http://schemas.microsoft.com/office/powerpoint/2010/main" val="18382959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597" r="16232" b="7053"/>
          <a:stretch/>
        </p:blipFill>
        <p:spPr>
          <a:xfrm>
            <a:off x="1619794" y="-228600"/>
            <a:ext cx="8869680" cy="6799217"/>
          </a:xfrm>
          <a:prstGeom prst="rect">
            <a:avLst/>
          </a:prstGeom>
        </p:spPr>
      </p:pic>
    </p:spTree>
    <p:extLst>
      <p:ext uri="{BB962C8B-B14F-4D97-AF65-F5344CB8AC3E}">
        <p14:creationId xmlns:p14="http://schemas.microsoft.com/office/powerpoint/2010/main" val="19801338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4994" r="15431" b="6875"/>
          <a:stretch/>
        </p:blipFill>
        <p:spPr>
          <a:xfrm>
            <a:off x="1541417" y="-228600"/>
            <a:ext cx="9052560" cy="6812280"/>
          </a:xfrm>
          <a:prstGeom prst="rect">
            <a:avLst/>
          </a:prstGeom>
        </p:spPr>
      </p:pic>
    </p:spTree>
    <p:extLst>
      <p:ext uri="{BB962C8B-B14F-4D97-AF65-F5344CB8AC3E}">
        <p14:creationId xmlns:p14="http://schemas.microsoft.com/office/powerpoint/2010/main" val="20355582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396" r="15028" b="6518"/>
          <a:stretch/>
        </p:blipFill>
        <p:spPr>
          <a:xfrm>
            <a:off x="1593669" y="-228600"/>
            <a:ext cx="9052560" cy="6838406"/>
          </a:xfrm>
          <a:prstGeom prst="rect">
            <a:avLst/>
          </a:prstGeom>
        </p:spPr>
      </p:pic>
    </p:spTree>
    <p:extLst>
      <p:ext uri="{BB962C8B-B14F-4D97-AF65-F5344CB8AC3E}">
        <p14:creationId xmlns:p14="http://schemas.microsoft.com/office/powerpoint/2010/main" val="40231463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396" r="15631" b="7232"/>
          <a:stretch/>
        </p:blipFill>
        <p:spPr>
          <a:xfrm>
            <a:off x="1593670" y="-228600"/>
            <a:ext cx="8974182" cy="6786154"/>
          </a:xfrm>
          <a:prstGeom prst="rect">
            <a:avLst/>
          </a:prstGeom>
        </p:spPr>
      </p:pic>
    </p:spTree>
    <p:extLst>
      <p:ext uri="{BB962C8B-B14F-4D97-AF65-F5344CB8AC3E}">
        <p14:creationId xmlns:p14="http://schemas.microsoft.com/office/powerpoint/2010/main" val="24061131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4995" r="15630" b="5804"/>
          <a:stretch/>
        </p:blipFill>
        <p:spPr>
          <a:xfrm>
            <a:off x="1541418" y="-228600"/>
            <a:ext cx="9026434" cy="6890657"/>
          </a:xfrm>
          <a:prstGeom prst="rect">
            <a:avLst/>
          </a:prstGeom>
        </p:spPr>
      </p:pic>
    </p:spTree>
    <p:extLst>
      <p:ext uri="{BB962C8B-B14F-4D97-AF65-F5344CB8AC3E}">
        <p14:creationId xmlns:p14="http://schemas.microsoft.com/office/powerpoint/2010/main" val="20053770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34572"/>
            <a:ext cx="10515600" cy="5642391"/>
          </a:xfrm>
          <a:solidFill>
            <a:srgbClr val="FFFF00"/>
          </a:solidFill>
        </p:spPr>
        <p:txBody>
          <a:bodyPr>
            <a:normAutofit lnSpcReduction="10000"/>
          </a:bodyPr>
          <a:lstStyle/>
          <a:p>
            <a:r>
              <a:rPr lang="en-GB" sz="4400" dirty="0">
                <a:latin typeface="Comic Sans MS" panose="030F0702030302020204" pitchFamily="66" charset="0"/>
              </a:rPr>
              <a:t>In the morning, Pauline immediately spotted her friend Susie’s new school bag. It was a rucksack type but not a silly pink and childish thing like her own. When her father was back from work, she asked him if she could join him on his shopping trip into town. She knew that there were lots of shops just next to the supermarket (Waitrose) where he always shopped. </a:t>
            </a:r>
          </a:p>
        </p:txBody>
      </p:sp>
    </p:spTree>
    <p:extLst>
      <p:ext uri="{BB962C8B-B14F-4D97-AF65-F5344CB8AC3E}">
        <p14:creationId xmlns:p14="http://schemas.microsoft.com/office/powerpoint/2010/main" val="10223106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9151"/>
            <a:ext cx="10515600" cy="5937812"/>
          </a:xfrm>
          <a:solidFill>
            <a:schemeClr val="accent1"/>
          </a:solidFill>
        </p:spPr>
        <p:txBody>
          <a:bodyPr>
            <a:normAutofit/>
          </a:bodyPr>
          <a:lstStyle/>
          <a:p>
            <a:endParaRPr lang="en-GB" dirty="0"/>
          </a:p>
          <a:p>
            <a:r>
              <a:rPr lang="en-GB" sz="4000" dirty="0"/>
              <a:t>1.What colour was Pauline’s school bag? </a:t>
            </a:r>
          </a:p>
          <a:p>
            <a:r>
              <a:rPr lang="en-GB" sz="4000" dirty="0" smtClean="0"/>
              <a:t>2</a:t>
            </a:r>
            <a:r>
              <a:rPr lang="en-GB" sz="4000" dirty="0"/>
              <a:t>. What sort of bag is Susie’s new school bag? </a:t>
            </a:r>
          </a:p>
          <a:p>
            <a:r>
              <a:rPr lang="en-GB" sz="4000" dirty="0" smtClean="0"/>
              <a:t>3. What colour bag does Pauline want to get? </a:t>
            </a:r>
          </a:p>
          <a:p>
            <a:r>
              <a:rPr lang="en-GB" sz="4000" dirty="0" smtClean="0"/>
              <a:t>4</a:t>
            </a:r>
            <a:r>
              <a:rPr lang="en-GB" sz="4000" dirty="0"/>
              <a:t>. Why does Pauline wish to accompany her father into town? </a:t>
            </a:r>
            <a:endParaRPr lang="en-GB" sz="4000" dirty="0" smtClean="0"/>
          </a:p>
          <a:p>
            <a:r>
              <a:rPr lang="en-GB" sz="4000" dirty="0" smtClean="0"/>
              <a:t>5</a:t>
            </a:r>
            <a:r>
              <a:rPr lang="en-GB" sz="4000" dirty="0"/>
              <a:t>. What sort of shop does Pauline really want to go to? </a:t>
            </a:r>
          </a:p>
        </p:txBody>
      </p:sp>
    </p:spTree>
    <p:extLst>
      <p:ext uri="{BB962C8B-B14F-4D97-AF65-F5344CB8AC3E}">
        <p14:creationId xmlns:p14="http://schemas.microsoft.com/office/powerpoint/2010/main" val="4735600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296" r="16936" b="8125"/>
          <a:stretch/>
        </p:blipFill>
        <p:spPr>
          <a:xfrm>
            <a:off x="1580605" y="-228600"/>
            <a:ext cx="8817429" cy="6720840"/>
          </a:xfrm>
          <a:prstGeom prst="rect">
            <a:avLst/>
          </a:prstGeom>
        </p:spPr>
      </p:pic>
    </p:spTree>
    <p:extLst>
      <p:ext uri="{BB962C8B-B14F-4D97-AF65-F5344CB8AC3E}">
        <p14:creationId xmlns:p14="http://schemas.microsoft.com/office/powerpoint/2010/main" val="28965496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094" r="15029" b="7589"/>
          <a:stretch/>
        </p:blipFill>
        <p:spPr>
          <a:xfrm>
            <a:off x="1554479" y="-228600"/>
            <a:ext cx="9091750" cy="6760029"/>
          </a:xfrm>
          <a:prstGeom prst="rect">
            <a:avLst/>
          </a:prstGeom>
        </p:spPr>
      </p:pic>
    </p:spTree>
    <p:extLst>
      <p:ext uri="{BB962C8B-B14F-4D97-AF65-F5344CB8AC3E}">
        <p14:creationId xmlns:p14="http://schemas.microsoft.com/office/powerpoint/2010/main" val="41804171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8903" y="888274"/>
            <a:ext cx="10162903" cy="56954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latin typeface="Comic Sans MS" panose="030F0702030302020204" pitchFamily="66" charset="0"/>
              </a:rPr>
              <a:t>Thank you for taking the time to come this morning and we really hope it has been useful. </a:t>
            </a:r>
            <a:endParaRPr lang="en-GB" sz="2800" dirty="0" smtClean="0">
              <a:solidFill>
                <a:schemeClr val="tx1"/>
              </a:solidFill>
              <a:latin typeface="Comic Sans MS" panose="030F0702030302020204" pitchFamily="66" charset="0"/>
            </a:endParaRPr>
          </a:p>
          <a:p>
            <a:pPr algn="ctr"/>
            <a:r>
              <a:rPr lang="en-GB" sz="2800" dirty="0" smtClean="0">
                <a:solidFill>
                  <a:schemeClr val="tx1"/>
                </a:solidFill>
                <a:latin typeface="Comic Sans MS" panose="030F0702030302020204" pitchFamily="66" charset="0"/>
              </a:rPr>
              <a:t>We would like to invite you to the next reading event, ‘Bedtime Stories’ </a:t>
            </a:r>
          </a:p>
          <a:p>
            <a:pPr algn="ctr"/>
            <a:r>
              <a:rPr lang="en-GB" sz="2800" dirty="0" smtClean="0">
                <a:solidFill>
                  <a:schemeClr val="tx1"/>
                </a:solidFill>
                <a:latin typeface="Comic Sans MS" panose="030F0702030302020204" pitchFamily="66" charset="0"/>
              </a:rPr>
              <a:t>on Tuesday 12</a:t>
            </a:r>
            <a:r>
              <a:rPr lang="en-GB" sz="2800" baseline="30000" dirty="0" smtClean="0">
                <a:solidFill>
                  <a:schemeClr val="tx1"/>
                </a:solidFill>
                <a:latin typeface="Comic Sans MS" panose="030F0702030302020204" pitchFamily="66" charset="0"/>
              </a:rPr>
              <a:t>th</a:t>
            </a:r>
            <a:r>
              <a:rPr lang="en-GB" sz="2800" dirty="0" smtClean="0">
                <a:solidFill>
                  <a:schemeClr val="tx1"/>
                </a:solidFill>
                <a:latin typeface="Comic Sans MS" panose="030F0702030302020204" pitchFamily="66" charset="0"/>
              </a:rPr>
              <a:t> October from 5-6pm.</a:t>
            </a:r>
          </a:p>
          <a:p>
            <a:pPr algn="ctr"/>
            <a:r>
              <a:rPr lang="en-GB" sz="2800" dirty="0" smtClean="0">
                <a:solidFill>
                  <a:schemeClr val="tx1"/>
                </a:solidFill>
                <a:latin typeface="Comic Sans MS" panose="030F0702030302020204" pitchFamily="66" charset="0"/>
              </a:rPr>
              <a:t>Don’t forget to wea</a:t>
            </a:r>
            <a:r>
              <a:rPr lang="en-GB" sz="2800" dirty="0" smtClean="0">
                <a:solidFill>
                  <a:schemeClr val="tx1"/>
                </a:solidFill>
                <a:latin typeface="Comic Sans MS" panose="030F0702030302020204" pitchFamily="66" charset="0"/>
              </a:rPr>
              <a:t>r your pyjamas!!!!</a:t>
            </a:r>
            <a:r>
              <a:rPr lang="en-GB" sz="2800" dirty="0" smtClean="0">
                <a:solidFill>
                  <a:schemeClr val="tx1"/>
                </a:solidFill>
                <a:latin typeface="Comic Sans MS" panose="030F0702030302020204" pitchFamily="66" charset="0"/>
              </a:rPr>
              <a:t> </a:t>
            </a:r>
            <a:endParaRPr lang="en-GB" sz="28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17563893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359</Words>
  <Application>Microsoft Office PowerPoint</Application>
  <PresentationFormat>Widescreen</PresentationFormat>
  <Paragraphs>26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Comic Sans MS</vt:lpstr>
      <vt:lpstr>Office Theme</vt:lpstr>
      <vt:lpstr>Parents Reading Workshop Welcome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teacher3</dc:creator>
  <cp:lastModifiedBy>teacher3</cp:lastModifiedBy>
  <cp:revision>10</cp:revision>
  <dcterms:created xsi:type="dcterms:W3CDTF">2021-09-15T10:27:17Z</dcterms:created>
  <dcterms:modified xsi:type="dcterms:W3CDTF">2021-09-21T08:00:55Z</dcterms:modified>
</cp:coreProperties>
</file>