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Amatic SC" panose="00000500000000000000" pitchFamily="2" charset="-79"/>
      <p:regular r:id="rId12"/>
      <p:bold r:id="rId13"/>
    </p:embeddedFont>
    <p:embeddedFont>
      <p:font typeface="Ruluko" panose="02000000000000000000" pitchFamily="2" charset="0"/>
      <p:regular r:id="rId14"/>
    </p:embeddedFont>
    <p:embeddedFont>
      <p:font typeface="Source Code Pro" panose="020B0509030403020204" pitchFamily="49"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5" d="100"/>
          <a:sy n="135" d="100"/>
        </p:scale>
        <p:origin x="846" y="1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c5beeefaf8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c5beeefaf8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c5beeefaf8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c5beeefaf8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c5beeefaf8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c5beeefaf8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c5beeefaf8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c5beeefaf8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c5beeefaf8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c5beeefaf8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c5beeefaf8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c5beeefaf8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5beeefaf8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5beeefaf8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c5beeefaf8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c5beeefaf8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a:endParaRPr/>
          </a:p>
        </p:txBody>
      </p:sp>
      <p:sp>
        <p:nvSpPr>
          <p:cNvPr id="12" name="Google Shape;12;p2"/>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rmAutofit/>
          </a:bodyPr>
          <a:lstStyle>
            <a:lvl1pPr lvl="0" algn="ctr">
              <a:lnSpc>
                <a:spcPct val="100000"/>
              </a:lnSpc>
              <a:spcBef>
                <a:spcPts val="0"/>
              </a:spcBef>
              <a:spcAft>
                <a:spcPts val="0"/>
              </a:spcAft>
              <a:buClr>
                <a:schemeClr val="accent1"/>
              </a:buClr>
              <a:buSzPts val="2100"/>
              <a:buNone/>
              <a:defRPr sz="2100" b="1">
                <a:solidFill>
                  <a:schemeClr val="accent1"/>
                </a:solidFill>
              </a:defRPr>
            </a:lvl1pPr>
            <a:lvl2pPr lvl="1" algn="ctr">
              <a:lnSpc>
                <a:spcPct val="100000"/>
              </a:lnSpc>
              <a:spcBef>
                <a:spcPts val="0"/>
              </a:spcBef>
              <a:spcAft>
                <a:spcPts val="0"/>
              </a:spcAft>
              <a:buClr>
                <a:schemeClr val="accent1"/>
              </a:buClr>
              <a:buSzPts val="2100"/>
              <a:buNone/>
              <a:defRPr sz="2100" b="1">
                <a:solidFill>
                  <a:schemeClr val="accent1"/>
                </a:solidFill>
              </a:defRPr>
            </a:lvl2pPr>
            <a:lvl3pPr lvl="2" algn="ctr">
              <a:lnSpc>
                <a:spcPct val="100000"/>
              </a:lnSpc>
              <a:spcBef>
                <a:spcPts val="0"/>
              </a:spcBef>
              <a:spcAft>
                <a:spcPts val="0"/>
              </a:spcAft>
              <a:buClr>
                <a:schemeClr val="accent1"/>
              </a:buClr>
              <a:buSzPts val="2100"/>
              <a:buNone/>
              <a:defRPr sz="2100" b="1">
                <a:solidFill>
                  <a:schemeClr val="accent1"/>
                </a:solidFill>
              </a:defRPr>
            </a:lvl3pPr>
            <a:lvl4pPr lvl="3" algn="ctr">
              <a:lnSpc>
                <a:spcPct val="100000"/>
              </a:lnSpc>
              <a:spcBef>
                <a:spcPts val="0"/>
              </a:spcBef>
              <a:spcAft>
                <a:spcPts val="0"/>
              </a:spcAft>
              <a:buClr>
                <a:schemeClr val="accent1"/>
              </a:buClr>
              <a:buSzPts val="2100"/>
              <a:buNone/>
              <a:defRPr sz="2100" b="1">
                <a:solidFill>
                  <a:schemeClr val="accent1"/>
                </a:solidFill>
              </a:defRPr>
            </a:lvl4pPr>
            <a:lvl5pPr lvl="4" algn="ctr">
              <a:lnSpc>
                <a:spcPct val="100000"/>
              </a:lnSpc>
              <a:spcBef>
                <a:spcPts val="0"/>
              </a:spcBef>
              <a:spcAft>
                <a:spcPts val="0"/>
              </a:spcAft>
              <a:buClr>
                <a:schemeClr val="accent1"/>
              </a:buClr>
              <a:buSzPts val="2100"/>
              <a:buNone/>
              <a:defRPr sz="2100" b="1">
                <a:solidFill>
                  <a:schemeClr val="accent1"/>
                </a:solidFill>
              </a:defRPr>
            </a:lvl5pPr>
            <a:lvl6pPr lvl="5" algn="ctr">
              <a:lnSpc>
                <a:spcPct val="100000"/>
              </a:lnSpc>
              <a:spcBef>
                <a:spcPts val="0"/>
              </a:spcBef>
              <a:spcAft>
                <a:spcPts val="0"/>
              </a:spcAft>
              <a:buClr>
                <a:schemeClr val="accent1"/>
              </a:buClr>
              <a:buSzPts val="2100"/>
              <a:buNone/>
              <a:defRPr sz="2100" b="1">
                <a:solidFill>
                  <a:schemeClr val="accent1"/>
                </a:solidFill>
              </a:defRPr>
            </a:lvl6pPr>
            <a:lvl7pPr lvl="6" algn="ctr">
              <a:lnSpc>
                <a:spcPct val="100000"/>
              </a:lnSpc>
              <a:spcBef>
                <a:spcPts val="0"/>
              </a:spcBef>
              <a:spcAft>
                <a:spcPts val="0"/>
              </a:spcAft>
              <a:buClr>
                <a:schemeClr val="accent1"/>
              </a:buClr>
              <a:buSzPts val="2100"/>
              <a:buNone/>
              <a:defRPr sz="2100" b="1">
                <a:solidFill>
                  <a:schemeClr val="accent1"/>
                </a:solidFill>
              </a:defRPr>
            </a:lvl7pPr>
            <a:lvl8pPr lvl="7" algn="ctr">
              <a:lnSpc>
                <a:spcPct val="100000"/>
              </a:lnSpc>
              <a:spcBef>
                <a:spcPts val="0"/>
              </a:spcBef>
              <a:spcAft>
                <a:spcPts val="0"/>
              </a:spcAft>
              <a:buClr>
                <a:schemeClr val="accent1"/>
              </a:buClr>
              <a:buSzPts val="2100"/>
              <a:buNone/>
              <a:defRPr sz="2100" b="1">
                <a:solidFill>
                  <a:schemeClr val="accent1"/>
                </a:solidFill>
              </a:defRPr>
            </a:lvl8pPr>
            <a:lvl9pPr lvl="8" algn="ctr">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19" name="Google Shape;19;p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5"/>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a:endParaRPr/>
          </a:p>
        </p:txBody>
      </p:sp>
      <p:sp>
        <p:nvSpPr>
          <p:cNvPr id="31" name="Google Shape;31;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9"/>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40" name="Google Shape;40;p9"/>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accent1"/>
              </a:buClr>
              <a:buSzPts val="1800"/>
              <a:buChar char="●"/>
              <a:defRPr>
                <a:solidFill>
                  <a:schemeClr val="accent1"/>
                </a:solidFill>
                <a:highlight>
                  <a:schemeClr val="lt1"/>
                </a:highlight>
              </a:defRPr>
            </a:lvl1pPr>
            <a:lvl2pPr marL="914400" lvl="1" indent="-317500">
              <a:spcBef>
                <a:spcPts val="0"/>
              </a:spcBef>
              <a:spcAft>
                <a:spcPts val="0"/>
              </a:spcAft>
              <a:buClr>
                <a:schemeClr val="accent1"/>
              </a:buClr>
              <a:buSzPts val="1400"/>
              <a:buChar char="○"/>
              <a:defRPr>
                <a:solidFill>
                  <a:schemeClr val="accent1"/>
                </a:solidFill>
                <a:highlight>
                  <a:schemeClr val="lt1"/>
                </a:highlight>
              </a:defRPr>
            </a:lvl2pPr>
            <a:lvl3pPr marL="1371600" lvl="2" indent="-317500">
              <a:spcBef>
                <a:spcPts val="0"/>
              </a:spcBef>
              <a:spcAft>
                <a:spcPts val="0"/>
              </a:spcAft>
              <a:buClr>
                <a:schemeClr val="accent1"/>
              </a:buClr>
              <a:buSzPts val="1400"/>
              <a:buChar char="■"/>
              <a:defRPr>
                <a:solidFill>
                  <a:schemeClr val="accent1"/>
                </a:solidFill>
                <a:highlight>
                  <a:schemeClr val="lt1"/>
                </a:highlight>
              </a:defRPr>
            </a:lvl3pPr>
            <a:lvl4pPr marL="1828800" lvl="3" indent="-317500">
              <a:spcBef>
                <a:spcPts val="0"/>
              </a:spcBef>
              <a:spcAft>
                <a:spcPts val="0"/>
              </a:spcAft>
              <a:buClr>
                <a:schemeClr val="accent1"/>
              </a:buClr>
              <a:buSzPts val="1400"/>
              <a:buChar char="●"/>
              <a:defRPr>
                <a:solidFill>
                  <a:schemeClr val="accent1"/>
                </a:solidFill>
                <a:highlight>
                  <a:schemeClr val="lt1"/>
                </a:highlight>
              </a:defRPr>
            </a:lvl4pPr>
            <a:lvl5pPr marL="2286000" lvl="4" indent="-317500">
              <a:spcBef>
                <a:spcPts val="0"/>
              </a:spcBef>
              <a:spcAft>
                <a:spcPts val="0"/>
              </a:spcAft>
              <a:buClr>
                <a:schemeClr val="accent1"/>
              </a:buClr>
              <a:buSzPts val="1400"/>
              <a:buChar char="○"/>
              <a:defRPr>
                <a:solidFill>
                  <a:schemeClr val="accent1"/>
                </a:solidFill>
                <a:highlight>
                  <a:schemeClr val="lt1"/>
                </a:highlight>
              </a:defRPr>
            </a:lvl5pPr>
            <a:lvl6pPr marL="2743200" lvl="5" indent="-317500">
              <a:spcBef>
                <a:spcPts val="0"/>
              </a:spcBef>
              <a:spcAft>
                <a:spcPts val="0"/>
              </a:spcAft>
              <a:buClr>
                <a:schemeClr val="accent1"/>
              </a:buClr>
              <a:buSzPts val="1400"/>
              <a:buChar char="■"/>
              <a:defRPr>
                <a:solidFill>
                  <a:schemeClr val="accent1"/>
                </a:solidFill>
                <a:highlight>
                  <a:schemeClr val="lt1"/>
                </a:highlight>
              </a:defRPr>
            </a:lvl6pPr>
            <a:lvl7pPr marL="3200400" lvl="6" indent="-317500">
              <a:spcBef>
                <a:spcPts val="0"/>
              </a:spcBef>
              <a:spcAft>
                <a:spcPts val="0"/>
              </a:spcAft>
              <a:buClr>
                <a:schemeClr val="accent1"/>
              </a:buClr>
              <a:buSzPts val="1400"/>
              <a:buChar char="●"/>
              <a:defRPr>
                <a:solidFill>
                  <a:schemeClr val="accent1"/>
                </a:solidFill>
                <a:highlight>
                  <a:schemeClr val="lt1"/>
                </a:highlight>
              </a:defRPr>
            </a:lvl7pPr>
            <a:lvl8pPr marL="3657600" lvl="7" indent="-317500">
              <a:spcBef>
                <a:spcPts val="0"/>
              </a:spcBef>
              <a:spcAft>
                <a:spcPts val="0"/>
              </a:spcAft>
              <a:buClr>
                <a:schemeClr val="accent1"/>
              </a:buClr>
              <a:buSzPts val="1400"/>
              <a:buChar char="○"/>
              <a:defRPr>
                <a:solidFill>
                  <a:schemeClr val="accent1"/>
                </a:solidFill>
                <a:highlight>
                  <a:schemeClr val="lt1"/>
                </a:highlight>
              </a:defRPr>
            </a:lvl8pPr>
            <a:lvl9pPr marL="4114800" lvl="8" indent="-317500">
              <a:spcBef>
                <a:spcPts val="0"/>
              </a:spcBef>
              <a:spcAft>
                <a:spcPts val="0"/>
              </a:spcAft>
              <a:buClr>
                <a:schemeClr val="accent1"/>
              </a:buClr>
              <a:buSzPts val="1400"/>
              <a:buChar char="■"/>
              <a:defRPr>
                <a:solidFill>
                  <a:schemeClr val="accent1"/>
                </a:solidFill>
                <a:highlight>
                  <a:schemeClr val="lt1"/>
                </a:highlight>
              </a:defRPr>
            </a:lvl9pPr>
          </a:lstStyle>
          <a:p>
            <a:endParaRPr/>
          </a:p>
        </p:txBody>
      </p:sp>
      <p:sp>
        <p:nvSpPr>
          <p:cNvPr id="42" name="Google Shape;4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45" name="Google Shape;4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a:spcBef>
                <a:spcPts val="0"/>
              </a:spcBef>
              <a:spcAft>
                <a:spcPts val="0"/>
              </a:spcAft>
              <a:buClr>
                <a:schemeClr val="accent1"/>
              </a:buClr>
              <a:buSzPts val="1400"/>
              <a:buChar char="○"/>
              <a:defRPr>
                <a:solidFill>
                  <a:schemeClr val="accent1"/>
                </a:solidFill>
                <a:highlight>
                  <a:schemeClr val="dk1"/>
                </a:highlight>
              </a:defRPr>
            </a:lvl2pPr>
            <a:lvl3pPr marL="1371600" lvl="2" indent="-317500" algn="ctr">
              <a:spcBef>
                <a:spcPts val="0"/>
              </a:spcBef>
              <a:spcAft>
                <a:spcPts val="0"/>
              </a:spcAft>
              <a:buClr>
                <a:schemeClr val="accent1"/>
              </a:buClr>
              <a:buSzPts val="1400"/>
              <a:buChar char="■"/>
              <a:defRPr>
                <a:solidFill>
                  <a:schemeClr val="accent1"/>
                </a:solidFill>
                <a:highlight>
                  <a:schemeClr val="dk1"/>
                </a:highlight>
              </a:defRPr>
            </a:lvl3pPr>
            <a:lvl4pPr marL="1828800" lvl="3" indent="-317500" algn="ctr">
              <a:spcBef>
                <a:spcPts val="0"/>
              </a:spcBef>
              <a:spcAft>
                <a:spcPts val="0"/>
              </a:spcAft>
              <a:buClr>
                <a:schemeClr val="accent1"/>
              </a:buClr>
              <a:buSzPts val="1400"/>
              <a:buChar char="●"/>
              <a:defRPr>
                <a:solidFill>
                  <a:schemeClr val="accent1"/>
                </a:solidFill>
                <a:highlight>
                  <a:schemeClr val="dk1"/>
                </a:highlight>
              </a:defRPr>
            </a:lvl4pPr>
            <a:lvl5pPr marL="2286000" lvl="4" indent="-317500" algn="ctr">
              <a:spcBef>
                <a:spcPts val="0"/>
              </a:spcBef>
              <a:spcAft>
                <a:spcPts val="0"/>
              </a:spcAft>
              <a:buClr>
                <a:schemeClr val="accent1"/>
              </a:buClr>
              <a:buSzPts val="1400"/>
              <a:buChar char="○"/>
              <a:defRPr>
                <a:solidFill>
                  <a:schemeClr val="accent1"/>
                </a:solidFill>
                <a:highlight>
                  <a:schemeClr val="dk1"/>
                </a:highlight>
              </a:defRPr>
            </a:lvl5pPr>
            <a:lvl6pPr marL="2743200" lvl="5" indent="-317500" algn="ctr">
              <a:spcBef>
                <a:spcPts val="0"/>
              </a:spcBef>
              <a:spcAft>
                <a:spcPts val="0"/>
              </a:spcAft>
              <a:buClr>
                <a:schemeClr val="accent1"/>
              </a:buClr>
              <a:buSzPts val="1400"/>
              <a:buChar char="■"/>
              <a:defRPr>
                <a:solidFill>
                  <a:schemeClr val="accent1"/>
                </a:solidFill>
                <a:highlight>
                  <a:schemeClr val="dk1"/>
                </a:highlight>
              </a:defRPr>
            </a:lvl6pPr>
            <a:lvl7pPr marL="3200400" lvl="6" indent="-317500" algn="ctr">
              <a:spcBef>
                <a:spcPts val="0"/>
              </a:spcBef>
              <a:spcAft>
                <a:spcPts val="0"/>
              </a:spcAft>
              <a:buClr>
                <a:schemeClr val="accent1"/>
              </a:buClr>
              <a:buSzPts val="1400"/>
              <a:buChar char="●"/>
              <a:defRPr>
                <a:solidFill>
                  <a:schemeClr val="accent1"/>
                </a:solidFill>
                <a:highlight>
                  <a:schemeClr val="dk1"/>
                </a:highlight>
              </a:defRPr>
            </a:lvl7pPr>
            <a:lvl8pPr marL="3657600" lvl="7" indent="-317500" algn="ctr">
              <a:spcBef>
                <a:spcPts val="0"/>
              </a:spcBef>
              <a:spcAft>
                <a:spcPts val="0"/>
              </a:spcAft>
              <a:buClr>
                <a:schemeClr val="accent1"/>
              </a:buClr>
              <a:buSzPts val="1400"/>
              <a:buChar char="○"/>
              <a:defRPr>
                <a:solidFill>
                  <a:schemeClr val="accent1"/>
                </a:solidFill>
                <a:highlight>
                  <a:schemeClr val="dk1"/>
                </a:highlight>
              </a:defRPr>
            </a:lvl8pPr>
            <a:lvl9pPr marL="4114800" lvl="8" indent="-317500" algn="ctr">
              <a:spcBef>
                <a:spcPts val="0"/>
              </a:spcBef>
              <a:spcAft>
                <a:spcPts val="0"/>
              </a:spcAft>
              <a:buClr>
                <a:schemeClr val="accent1"/>
              </a:buClr>
              <a:buSzPts val="1400"/>
              <a:buChar char="■"/>
              <a:defRPr>
                <a:solidFill>
                  <a:schemeClr val="accent1"/>
                </a:solidFill>
                <a:highlight>
                  <a:schemeClr val="dk1"/>
                </a:highlight>
              </a:defRPr>
            </a:lvl9pPr>
          </a:lstStyle>
          <a:p>
            <a:endParaRPr/>
          </a:p>
        </p:txBody>
      </p:sp>
      <p:sp>
        <p:nvSpPr>
          <p:cNvPr id="49" name="Google Shape;4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watch?v=UCI2mu7URBc"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hyperlink" Target="http://www.youtube.com/watch?v=vqvqMtSNswo"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www.youtube.com/watch?v=i5O4yvZSOsc"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home.oxfordowl.co.uk/"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hyperlink" Target="https://home.oxfordowl.co.uk/reading/free-ebook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A86E8"/>
        </a:solidFill>
        <a:effectLst/>
      </p:bgPr>
    </p:bg>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368300" y="399225"/>
            <a:ext cx="8520600" cy="2690400"/>
          </a:xfrm>
          <a:prstGeom prst="rect">
            <a:avLst/>
          </a:prstGeom>
          <a:solidFill>
            <a:srgbClr val="F1C232"/>
          </a:solidFill>
        </p:spPr>
        <p:txBody>
          <a:bodyPr spcFirstLastPara="1" wrap="square" lIns="91425" tIns="91425" rIns="91425" bIns="91425" anchor="ctr" anchorCtr="0">
            <a:normAutofit/>
          </a:bodyPr>
          <a:lstStyle/>
          <a:p>
            <a:pPr marL="0" lvl="0" indent="0" algn="l" rtl="0">
              <a:spcBef>
                <a:spcPts val="0"/>
              </a:spcBef>
              <a:spcAft>
                <a:spcPts val="0"/>
              </a:spcAft>
              <a:buNone/>
            </a:pPr>
            <a:r>
              <a:rPr lang="en"/>
              <a:t>   </a:t>
            </a:r>
            <a:r>
              <a:rPr lang="en" sz="5700">
                <a:latin typeface="Ruluko"/>
                <a:ea typeface="Ruluko"/>
                <a:cs typeface="Ruluko"/>
                <a:sym typeface="Ruluko"/>
              </a:rPr>
              <a:t>Let’s get Reading</a:t>
            </a:r>
            <a:endParaRPr sz="5700">
              <a:latin typeface="Ruluko"/>
              <a:ea typeface="Ruluko"/>
              <a:cs typeface="Ruluko"/>
              <a:sym typeface="Ruluko"/>
            </a:endParaRPr>
          </a:p>
        </p:txBody>
      </p:sp>
      <p:sp>
        <p:nvSpPr>
          <p:cNvPr id="57" name="Google Shape;57;p13"/>
          <p:cNvSpPr txBox="1">
            <a:spLocks noGrp="1"/>
          </p:cNvSpPr>
          <p:nvPr>
            <p:ph type="subTitle" idx="1"/>
          </p:nvPr>
        </p:nvSpPr>
        <p:spPr>
          <a:xfrm>
            <a:off x="311700" y="3890400"/>
            <a:ext cx="8520600" cy="706200"/>
          </a:xfrm>
          <a:prstGeom prst="rect">
            <a:avLst/>
          </a:prstGeom>
          <a:noFill/>
          <a:ln w="9525" cap="flat" cmpd="sng">
            <a:solidFill>
              <a:srgbClr val="FFFFFF"/>
            </a:solidFill>
            <a:prstDash val="solid"/>
            <a:round/>
            <a:headEnd type="none" w="sm" len="sm"/>
            <a:tailEnd type="none" w="sm" len="sm"/>
          </a:ln>
        </p:spPr>
        <p:txBody>
          <a:bodyPr spcFirstLastPara="1" wrap="square" lIns="91425" tIns="91425" rIns="91425" bIns="91425" anchor="ctr" anchorCtr="0">
            <a:normAutofit/>
          </a:bodyPr>
          <a:lstStyle/>
          <a:p>
            <a:pPr marL="0" lvl="0" indent="0" algn="ctr" rtl="0">
              <a:spcBef>
                <a:spcPts val="0"/>
              </a:spcBef>
              <a:spcAft>
                <a:spcPts val="0"/>
              </a:spcAft>
              <a:buNone/>
            </a:pPr>
            <a:r>
              <a:rPr lang="en">
                <a:solidFill>
                  <a:schemeClr val="lt1"/>
                </a:solidFill>
                <a:latin typeface="Ruluko"/>
                <a:ea typeface="Ruluko"/>
                <a:cs typeface="Ruluko"/>
                <a:sym typeface="Ruluko"/>
              </a:rPr>
              <a:t>Supporting Reception parents at Castle Hill Primary</a:t>
            </a:r>
            <a:endParaRPr>
              <a:solidFill>
                <a:schemeClr val="lt1"/>
              </a:solidFill>
              <a:latin typeface="Ruluko"/>
              <a:ea typeface="Ruluko"/>
              <a:cs typeface="Ruluko"/>
              <a:sym typeface="Ruluko"/>
            </a:endParaRPr>
          </a:p>
        </p:txBody>
      </p:sp>
      <p:pic>
        <p:nvPicPr>
          <p:cNvPr id="58" name="Google Shape;58;p13"/>
          <p:cNvPicPr preferRelativeResize="0"/>
          <p:nvPr/>
        </p:nvPicPr>
        <p:blipFill>
          <a:blip r:embed="rId3">
            <a:alphaModFix/>
          </a:blip>
          <a:stretch>
            <a:fillRect/>
          </a:stretch>
        </p:blipFill>
        <p:spPr>
          <a:xfrm>
            <a:off x="6155225" y="830374"/>
            <a:ext cx="2051725" cy="2006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4"/>
          <p:cNvSpPr txBox="1">
            <a:spLocks noGrp="1"/>
          </p:cNvSpPr>
          <p:nvPr>
            <p:ph type="title"/>
          </p:nvPr>
        </p:nvSpPr>
        <p:spPr>
          <a:xfrm>
            <a:off x="311700" y="292850"/>
            <a:ext cx="8520600" cy="1391100"/>
          </a:xfrm>
          <a:prstGeom prst="rect">
            <a:avLst/>
          </a:prstGeom>
          <a:solidFill>
            <a:srgbClr val="FFD966"/>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Ruluko"/>
                <a:ea typeface="Ruluko"/>
                <a:cs typeface="Ruluko"/>
                <a:sym typeface="Ruluko"/>
              </a:rPr>
              <a:t>We use Oxford Owl and Floppy’s Phonics to teach your children the alphabet code.</a:t>
            </a:r>
            <a:endParaRPr>
              <a:latin typeface="Ruluko"/>
              <a:ea typeface="Ruluko"/>
              <a:cs typeface="Ruluko"/>
              <a:sym typeface="Ruluko"/>
            </a:endParaRPr>
          </a:p>
        </p:txBody>
      </p:sp>
      <p:sp>
        <p:nvSpPr>
          <p:cNvPr id="64" name="Google Shape;64;p14"/>
          <p:cNvSpPr txBox="1">
            <a:spLocks noGrp="1"/>
          </p:cNvSpPr>
          <p:nvPr>
            <p:ph type="body" idx="1"/>
          </p:nvPr>
        </p:nvSpPr>
        <p:spPr>
          <a:xfrm>
            <a:off x="555600" y="1988075"/>
            <a:ext cx="8032800" cy="2375700"/>
          </a:xfrm>
          <a:prstGeom prst="rect">
            <a:avLst/>
          </a:prstGeom>
          <a:solidFill>
            <a:srgbClr val="007BFF"/>
          </a:solidFill>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65" name="Google Shape;65;p14"/>
          <p:cNvPicPr preferRelativeResize="0"/>
          <p:nvPr/>
        </p:nvPicPr>
        <p:blipFill>
          <a:blip r:embed="rId3">
            <a:alphaModFix/>
          </a:blip>
          <a:stretch>
            <a:fillRect/>
          </a:stretch>
        </p:blipFill>
        <p:spPr>
          <a:xfrm>
            <a:off x="942925" y="2234823"/>
            <a:ext cx="2509625" cy="1882200"/>
          </a:xfrm>
          <a:prstGeom prst="rect">
            <a:avLst/>
          </a:prstGeom>
          <a:noFill/>
          <a:ln>
            <a:noFill/>
          </a:ln>
        </p:spPr>
      </p:pic>
      <p:pic>
        <p:nvPicPr>
          <p:cNvPr id="66" name="Google Shape;66;p14"/>
          <p:cNvPicPr preferRelativeResize="0"/>
          <p:nvPr/>
        </p:nvPicPr>
        <p:blipFill>
          <a:blip r:embed="rId4">
            <a:alphaModFix/>
          </a:blip>
          <a:stretch>
            <a:fillRect/>
          </a:stretch>
        </p:blipFill>
        <p:spPr>
          <a:xfrm>
            <a:off x="4572000" y="2133863"/>
            <a:ext cx="3851325" cy="20219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311700" y="292850"/>
            <a:ext cx="8520600" cy="1178700"/>
          </a:xfrm>
          <a:prstGeom prst="rect">
            <a:avLst/>
          </a:prstGeom>
          <a:solidFill>
            <a:srgbClr val="FFD966"/>
          </a:solidFill>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880">
                <a:latin typeface="Ruluko"/>
                <a:ea typeface="Ruluko"/>
                <a:cs typeface="Ruluko"/>
                <a:sym typeface="Ruluko"/>
              </a:rPr>
              <a:t>Your child will learn to recognise and say the sounds when shown the written letter shape (the grapheme)</a:t>
            </a:r>
            <a:endParaRPr sz="2880">
              <a:latin typeface="Ruluko"/>
              <a:ea typeface="Ruluko"/>
              <a:cs typeface="Ruluko"/>
              <a:sym typeface="Ruluko"/>
            </a:endParaRPr>
          </a:p>
        </p:txBody>
      </p:sp>
      <p:sp>
        <p:nvSpPr>
          <p:cNvPr id="72" name="Google Shape;72;p15"/>
          <p:cNvSpPr txBox="1">
            <a:spLocks noGrp="1"/>
          </p:cNvSpPr>
          <p:nvPr>
            <p:ph type="body" idx="1"/>
          </p:nvPr>
        </p:nvSpPr>
        <p:spPr>
          <a:xfrm>
            <a:off x="311700" y="1782900"/>
            <a:ext cx="8520600" cy="2786100"/>
          </a:xfrm>
          <a:prstGeom prst="rect">
            <a:avLst/>
          </a:prstGeom>
          <a:solidFill>
            <a:srgbClr val="007BFF"/>
          </a:solidFill>
        </p:spPr>
        <p:txBody>
          <a:bodyPr spcFirstLastPara="1" wrap="square" lIns="91425" tIns="91425" rIns="91425" bIns="91425" anchor="t" anchorCtr="0">
            <a:normAutofit/>
          </a:bodyPr>
          <a:lstStyle/>
          <a:p>
            <a:pPr marL="0" lvl="0" indent="0" algn="l" rtl="0">
              <a:spcBef>
                <a:spcPts val="0"/>
              </a:spcBef>
              <a:spcAft>
                <a:spcPts val="0"/>
              </a:spcAft>
              <a:buNone/>
            </a:pPr>
            <a:r>
              <a:rPr lang="en">
                <a:solidFill>
                  <a:schemeClr val="lt1"/>
                </a:solidFill>
                <a:latin typeface="Ruluko"/>
                <a:ea typeface="Ruluko"/>
                <a:cs typeface="Ruluko"/>
                <a:sym typeface="Ruluko"/>
              </a:rPr>
              <a:t>Follow the link to watch how important </a:t>
            </a:r>
            <a:endParaRPr>
              <a:solidFill>
                <a:schemeClr val="lt1"/>
              </a:solidFill>
              <a:latin typeface="Ruluko"/>
              <a:ea typeface="Ruluko"/>
              <a:cs typeface="Ruluko"/>
              <a:sym typeface="Ruluko"/>
            </a:endParaRPr>
          </a:p>
          <a:p>
            <a:pPr marL="0" lvl="0" indent="0" algn="l" rtl="0">
              <a:spcBef>
                <a:spcPts val="1200"/>
              </a:spcBef>
              <a:spcAft>
                <a:spcPts val="0"/>
              </a:spcAft>
              <a:buNone/>
            </a:pPr>
            <a:r>
              <a:rPr lang="en">
                <a:solidFill>
                  <a:schemeClr val="lt1"/>
                </a:solidFill>
                <a:latin typeface="Ruluko"/>
                <a:ea typeface="Ruluko"/>
                <a:cs typeface="Ruluko"/>
                <a:sym typeface="Ruluko"/>
              </a:rPr>
              <a:t>it is to say the ‘pure sound’...</a:t>
            </a:r>
            <a:endParaRPr>
              <a:solidFill>
                <a:schemeClr val="lt1"/>
              </a:solidFill>
              <a:latin typeface="Ruluko"/>
              <a:ea typeface="Ruluko"/>
              <a:cs typeface="Ruluko"/>
              <a:sym typeface="Ruluko"/>
            </a:endParaRPr>
          </a:p>
          <a:p>
            <a:pPr marL="0" lvl="0" indent="0" algn="l" rtl="0">
              <a:spcBef>
                <a:spcPts val="1200"/>
              </a:spcBef>
              <a:spcAft>
                <a:spcPts val="1200"/>
              </a:spcAft>
              <a:buNone/>
            </a:pPr>
            <a:endParaRPr>
              <a:solidFill>
                <a:schemeClr val="lt1"/>
              </a:solidFill>
              <a:latin typeface="Ruluko"/>
              <a:ea typeface="Ruluko"/>
              <a:cs typeface="Ruluko"/>
              <a:sym typeface="Ruluko"/>
            </a:endParaRPr>
          </a:p>
        </p:txBody>
      </p:sp>
      <p:pic>
        <p:nvPicPr>
          <p:cNvPr id="73" name="Google Shape;73;p15" descr="Learn how to pronounce all 44 phonics sounds, or phonemes, used in the English language with these helpful examples from Suzy Ditchburn and her daughter.&#10;&#10;Find more phonics help on Oxford Owl: https://www.oxfordowl.co.uk/for-home/reading/phonics-made-easy/&#10;&#10;Help your child learn to read with books and flashcards from Read with Oxford: https://www.oxfordowl.co.uk/for-home/find-a-book/read-with-oxford/&#10;&#10;What is Oxford Owl? Oxford Owl for Home has been created especially for parents by Oxford University Press to give you free expert advice, ideas and activities to support your child’s learning at home: https://www.oxfordowl.co.uk/for-home/" title="Phonics: How to pronounce pure sounds | Oxford Owl">
            <a:hlinkClick r:id="rId3"/>
          </p:cNvPr>
          <p:cNvPicPr preferRelativeResize="0"/>
          <p:nvPr/>
        </p:nvPicPr>
        <p:blipFill>
          <a:blip r:embed="rId4">
            <a:alphaModFix/>
          </a:blip>
          <a:stretch>
            <a:fillRect/>
          </a:stretch>
        </p:blipFill>
        <p:spPr>
          <a:xfrm>
            <a:off x="4885675" y="1807663"/>
            <a:ext cx="3648767" cy="27365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311700" y="292850"/>
            <a:ext cx="8520600" cy="1136400"/>
          </a:xfrm>
          <a:prstGeom prst="rect">
            <a:avLst/>
          </a:prstGeom>
          <a:solidFill>
            <a:srgbClr val="FFD966"/>
          </a:solidFill>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080">
                <a:latin typeface="Ruluko"/>
                <a:ea typeface="Ruluko"/>
                <a:cs typeface="Ruluko"/>
                <a:sym typeface="Ruluko"/>
              </a:rPr>
              <a:t>It is vital to learn these sounds so that your child can decode and blend simple words</a:t>
            </a:r>
            <a:endParaRPr sz="3080">
              <a:latin typeface="Ruluko"/>
              <a:ea typeface="Ruluko"/>
              <a:cs typeface="Ruluko"/>
              <a:sym typeface="Ruluko"/>
            </a:endParaRPr>
          </a:p>
        </p:txBody>
      </p:sp>
      <p:sp>
        <p:nvSpPr>
          <p:cNvPr id="79" name="Google Shape;79;p16"/>
          <p:cNvSpPr txBox="1">
            <a:spLocks noGrp="1"/>
          </p:cNvSpPr>
          <p:nvPr>
            <p:ph type="body" idx="1"/>
          </p:nvPr>
        </p:nvSpPr>
        <p:spPr>
          <a:xfrm>
            <a:off x="311700" y="1676775"/>
            <a:ext cx="8520600" cy="2892000"/>
          </a:xfrm>
          <a:prstGeom prst="rect">
            <a:avLst/>
          </a:prstGeom>
          <a:solidFill>
            <a:srgbClr val="007BFF"/>
          </a:solidFill>
        </p:spPr>
        <p:txBody>
          <a:bodyPr spcFirstLastPara="1" wrap="square" lIns="91425" tIns="91425" rIns="91425" bIns="91425" anchor="t" anchorCtr="0">
            <a:normAutofit/>
          </a:bodyPr>
          <a:lstStyle/>
          <a:p>
            <a:pPr marL="0" lvl="0" indent="0" algn="l" rtl="0">
              <a:spcBef>
                <a:spcPts val="0"/>
              </a:spcBef>
              <a:spcAft>
                <a:spcPts val="0"/>
              </a:spcAft>
              <a:buNone/>
            </a:pPr>
            <a:r>
              <a:rPr lang="en">
                <a:solidFill>
                  <a:schemeClr val="lt1"/>
                </a:solidFill>
                <a:latin typeface="Ruluko"/>
                <a:ea typeface="Ruluko"/>
                <a:cs typeface="Ruluko"/>
                <a:sym typeface="Ruluko"/>
              </a:rPr>
              <a:t>Follow the link to watch how reading is </a:t>
            </a:r>
            <a:endParaRPr>
              <a:solidFill>
                <a:schemeClr val="lt1"/>
              </a:solidFill>
              <a:latin typeface="Ruluko"/>
              <a:ea typeface="Ruluko"/>
              <a:cs typeface="Ruluko"/>
              <a:sym typeface="Ruluko"/>
            </a:endParaRPr>
          </a:p>
          <a:p>
            <a:pPr marL="0" lvl="0" indent="0" algn="l" rtl="0">
              <a:spcBef>
                <a:spcPts val="1200"/>
              </a:spcBef>
              <a:spcAft>
                <a:spcPts val="0"/>
              </a:spcAft>
              <a:buNone/>
            </a:pPr>
            <a:r>
              <a:rPr lang="en">
                <a:solidFill>
                  <a:schemeClr val="lt1"/>
                </a:solidFill>
                <a:latin typeface="Ruluko"/>
                <a:ea typeface="Ruluko"/>
                <a:cs typeface="Ruluko"/>
                <a:sym typeface="Ruluko"/>
              </a:rPr>
              <a:t>developed with accuracy and confidence.</a:t>
            </a:r>
            <a:endParaRPr>
              <a:solidFill>
                <a:schemeClr val="lt1"/>
              </a:solidFill>
              <a:latin typeface="Ruluko"/>
              <a:ea typeface="Ruluko"/>
              <a:cs typeface="Ruluko"/>
              <a:sym typeface="Ruluko"/>
            </a:endParaRPr>
          </a:p>
          <a:p>
            <a:pPr marL="0" lvl="0" indent="0" algn="l" rtl="0">
              <a:spcBef>
                <a:spcPts val="1200"/>
              </a:spcBef>
              <a:spcAft>
                <a:spcPts val="1200"/>
              </a:spcAft>
              <a:buNone/>
            </a:pPr>
            <a:r>
              <a:rPr lang="en" u="sng">
                <a:solidFill>
                  <a:schemeClr val="lt1"/>
                </a:solidFill>
                <a:latin typeface="Ruluko"/>
                <a:ea typeface="Ruluko"/>
                <a:cs typeface="Ruluko"/>
                <a:sym typeface="Ruluko"/>
              </a:rPr>
              <a:t>NO</a:t>
            </a:r>
            <a:r>
              <a:rPr lang="en">
                <a:solidFill>
                  <a:schemeClr val="lt1"/>
                </a:solidFill>
                <a:latin typeface="Ruluko"/>
                <a:ea typeface="Ruluko"/>
                <a:cs typeface="Ruluko"/>
                <a:sym typeface="Ruluko"/>
              </a:rPr>
              <a:t> Guesses!</a:t>
            </a:r>
            <a:endParaRPr>
              <a:solidFill>
                <a:schemeClr val="lt1"/>
              </a:solidFill>
              <a:latin typeface="Ruluko"/>
              <a:ea typeface="Ruluko"/>
              <a:cs typeface="Ruluko"/>
              <a:sym typeface="Ruluko"/>
            </a:endParaRPr>
          </a:p>
        </p:txBody>
      </p:sp>
      <p:pic>
        <p:nvPicPr>
          <p:cNvPr id="80" name="Google Shape;80;p16" descr="Suzy Ditchburn explains how letter sounds can be blended to read words, and gives tips on how to practise phonics with your child.&#10;&#10;Find more phonics help on Oxford Owl: https://www.oxfordowl.co.uk/for-home/reading/phonics-made-easy/&#10;&#10;Help your child learn to read with books and flashcards from Read with Oxford: https://www.oxfordowl.co.uk/for-home/find-a-book/read-with-oxford/&#10;(The flashcards used in this video are Read with Oxford: Stages 2–3: Biff Chip &amp; Kipper: My Phonics Flashcards, and can be found here: &#10;https://www.oxfordowl.co.uk/for-home/find-a-book/read-with-oxford/read-with-oxford-stage-two/ )&#10;&#10;What is Oxford Owl? Oxford Owl for Home has been created especially for parents by Oxford University Press to give you free expert advice, ideas and activities to support your child’s learning at home: https://www.oxfordowl.co.uk/for-home/" title="Phonics: How to blend sounds to read words | Oxford Owl">
            <a:hlinkClick r:id="rId3"/>
          </p:cNvPr>
          <p:cNvPicPr preferRelativeResize="0"/>
          <p:nvPr/>
        </p:nvPicPr>
        <p:blipFill>
          <a:blip r:embed="rId4">
            <a:alphaModFix/>
          </a:blip>
          <a:stretch>
            <a:fillRect/>
          </a:stretch>
        </p:blipFill>
        <p:spPr>
          <a:xfrm>
            <a:off x="5009075" y="1710425"/>
            <a:ext cx="3766250" cy="28247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title"/>
          </p:nvPr>
        </p:nvSpPr>
        <p:spPr>
          <a:xfrm>
            <a:off x="185700" y="292850"/>
            <a:ext cx="8772600" cy="1405200"/>
          </a:xfrm>
          <a:prstGeom prst="rect">
            <a:avLst/>
          </a:prstGeom>
          <a:ln w="762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015" b="0">
                <a:solidFill>
                  <a:srgbClr val="111111"/>
                </a:solidFill>
                <a:highlight>
                  <a:srgbClr val="FFFFFF"/>
                </a:highlight>
                <a:latin typeface="Ruluko"/>
                <a:ea typeface="Ruluko"/>
                <a:cs typeface="Ruluko"/>
                <a:sym typeface="Ruluko"/>
              </a:rPr>
              <a:t>In Reception class we start by teaching Phase 2 phonics-which introduces simple letter-sound correspondences. As each set of letters is introduced, children are encouraged to use their new knowledge to sound out and blend words. For example, they will learn to blend the sounds </a:t>
            </a:r>
            <a:r>
              <a:rPr lang="en" sz="2015">
                <a:solidFill>
                  <a:srgbClr val="111111"/>
                </a:solidFill>
                <a:highlight>
                  <a:srgbClr val="FFFFFF"/>
                </a:highlight>
                <a:latin typeface="Ruluko"/>
                <a:ea typeface="Ruluko"/>
                <a:cs typeface="Ruluko"/>
                <a:sym typeface="Ruluko"/>
              </a:rPr>
              <a:t>s</a:t>
            </a:r>
            <a:r>
              <a:rPr lang="en" sz="2015" b="0">
                <a:solidFill>
                  <a:srgbClr val="111111"/>
                </a:solidFill>
                <a:highlight>
                  <a:srgbClr val="FFFFFF"/>
                </a:highlight>
                <a:latin typeface="Ruluko"/>
                <a:ea typeface="Ruluko"/>
                <a:cs typeface="Ruluko"/>
                <a:sym typeface="Ruluko"/>
              </a:rPr>
              <a:t>–</a:t>
            </a:r>
            <a:r>
              <a:rPr lang="en" sz="2015">
                <a:solidFill>
                  <a:srgbClr val="111111"/>
                </a:solidFill>
                <a:highlight>
                  <a:srgbClr val="FFFFFF"/>
                </a:highlight>
                <a:latin typeface="Ruluko"/>
                <a:ea typeface="Ruluko"/>
                <a:cs typeface="Ruluko"/>
                <a:sym typeface="Ruluko"/>
              </a:rPr>
              <a:t>a</a:t>
            </a:r>
            <a:r>
              <a:rPr lang="en" sz="2015" b="0">
                <a:solidFill>
                  <a:srgbClr val="111111"/>
                </a:solidFill>
                <a:highlight>
                  <a:srgbClr val="FFFFFF"/>
                </a:highlight>
                <a:latin typeface="Ruluko"/>
                <a:ea typeface="Ruluko"/>
                <a:cs typeface="Ruluko"/>
                <a:sym typeface="Ruluko"/>
              </a:rPr>
              <a:t>–</a:t>
            </a:r>
            <a:r>
              <a:rPr lang="en" sz="2015">
                <a:solidFill>
                  <a:srgbClr val="111111"/>
                </a:solidFill>
                <a:highlight>
                  <a:srgbClr val="FFFFFF"/>
                </a:highlight>
                <a:latin typeface="Ruluko"/>
                <a:ea typeface="Ruluko"/>
                <a:cs typeface="Ruluko"/>
                <a:sym typeface="Ruluko"/>
              </a:rPr>
              <a:t>t</a:t>
            </a:r>
            <a:r>
              <a:rPr lang="en" sz="2015" b="0">
                <a:solidFill>
                  <a:srgbClr val="111111"/>
                </a:solidFill>
                <a:highlight>
                  <a:srgbClr val="FFFFFF"/>
                </a:highlight>
                <a:latin typeface="Ruluko"/>
                <a:ea typeface="Ruluko"/>
                <a:cs typeface="Ruluko"/>
                <a:sym typeface="Ruluko"/>
              </a:rPr>
              <a:t> to make the word </a:t>
            </a:r>
            <a:r>
              <a:rPr lang="en" sz="2015">
                <a:solidFill>
                  <a:srgbClr val="111111"/>
                </a:solidFill>
                <a:highlight>
                  <a:srgbClr val="FFFFFF"/>
                </a:highlight>
                <a:latin typeface="Ruluko"/>
                <a:ea typeface="Ruluko"/>
                <a:cs typeface="Ruluko"/>
                <a:sym typeface="Ruluko"/>
              </a:rPr>
              <a:t>sat</a:t>
            </a:r>
            <a:r>
              <a:rPr lang="en" sz="2015" b="0">
                <a:solidFill>
                  <a:srgbClr val="111111"/>
                </a:solidFill>
                <a:highlight>
                  <a:srgbClr val="FFFFFF"/>
                </a:highlight>
                <a:latin typeface="Ruluko"/>
                <a:ea typeface="Ruluko"/>
                <a:cs typeface="Ruluko"/>
                <a:sym typeface="Ruluko"/>
              </a:rPr>
              <a:t>.</a:t>
            </a:r>
            <a:endParaRPr sz="4580">
              <a:latin typeface="Ruluko"/>
              <a:ea typeface="Ruluko"/>
              <a:cs typeface="Ruluko"/>
              <a:sym typeface="Ruluko"/>
            </a:endParaRPr>
          </a:p>
        </p:txBody>
      </p:sp>
      <p:sp>
        <p:nvSpPr>
          <p:cNvPr id="86" name="Google Shape;86;p17"/>
          <p:cNvSpPr txBox="1">
            <a:spLocks noGrp="1"/>
          </p:cNvSpPr>
          <p:nvPr>
            <p:ph type="body" idx="1"/>
          </p:nvPr>
        </p:nvSpPr>
        <p:spPr>
          <a:xfrm>
            <a:off x="311700" y="1966850"/>
            <a:ext cx="8520600" cy="2844000"/>
          </a:xfrm>
          <a:prstGeom prst="rect">
            <a:avLst/>
          </a:prstGeom>
          <a:solidFill>
            <a:srgbClr val="007BFF"/>
          </a:solidFill>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87" name="Google Shape;87;p17"/>
          <p:cNvSpPr txBox="1"/>
          <p:nvPr/>
        </p:nvSpPr>
        <p:spPr>
          <a:xfrm>
            <a:off x="374975" y="2035550"/>
            <a:ext cx="1457400" cy="12237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1:</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 a, t, p</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a:solidFill>
                  <a:srgbClr val="111111"/>
                </a:solidFill>
                <a:highlight>
                  <a:srgbClr val="FFFFFF"/>
                </a:highlight>
                <a:latin typeface="Ruluko"/>
                <a:ea typeface="Ruluko"/>
                <a:cs typeface="Ruluko"/>
                <a:sym typeface="Ruluko"/>
              </a:rPr>
              <a:t>at, a, sat, pat, tap, sap, as</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endParaRPr sz="1350">
              <a:solidFill>
                <a:srgbClr val="111111"/>
              </a:solidFill>
              <a:highlight>
                <a:srgbClr val="FFFFFF"/>
              </a:highlight>
              <a:latin typeface="Ruluko"/>
              <a:ea typeface="Ruluko"/>
              <a:cs typeface="Ruluko"/>
              <a:sym typeface="Ruluko"/>
            </a:endParaRPr>
          </a:p>
        </p:txBody>
      </p:sp>
      <p:sp>
        <p:nvSpPr>
          <p:cNvPr id="88" name="Google Shape;88;p17"/>
          <p:cNvSpPr txBox="1"/>
          <p:nvPr/>
        </p:nvSpPr>
        <p:spPr>
          <a:xfrm>
            <a:off x="1867800" y="2035550"/>
            <a:ext cx="2306400" cy="12237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2:</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i</a:t>
            </a:r>
            <a:r>
              <a:rPr lang="en" sz="1350">
                <a:solidFill>
                  <a:srgbClr val="111111"/>
                </a:solidFill>
                <a:highlight>
                  <a:srgbClr val="FFFFFF"/>
                </a:highlight>
                <a:latin typeface="Ruluko"/>
                <a:ea typeface="Ruluko"/>
                <a:cs typeface="Ruluko"/>
                <a:sym typeface="Ruluko"/>
              </a:rPr>
              <a:t> – it, is, sit, pit, tip</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n</a:t>
            </a:r>
            <a:r>
              <a:rPr lang="en" sz="1350">
                <a:solidFill>
                  <a:srgbClr val="111111"/>
                </a:solidFill>
                <a:highlight>
                  <a:srgbClr val="FFFFFF"/>
                </a:highlight>
                <a:latin typeface="Ruluko"/>
                <a:ea typeface="Ruluko"/>
                <a:cs typeface="Ruluko"/>
                <a:sym typeface="Ruluko"/>
              </a:rPr>
              <a:t> – an, in, nip, pan, nap</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m</a:t>
            </a:r>
            <a:r>
              <a:rPr lang="en" sz="1350">
                <a:solidFill>
                  <a:srgbClr val="111111"/>
                </a:solidFill>
                <a:highlight>
                  <a:srgbClr val="FFFFFF"/>
                </a:highlight>
                <a:latin typeface="Ruluko"/>
                <a:ea typeface="Ruluko"/>
                <a:cs typeface="Ruluko"/>
                <a:sym typeface="Ruluko"/>
              </a:rPr>
              <a:t> – am, man, mat, map, Tim</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d</a:t>
            </a:r>
            <a:r>
              <a:rPr lang="en" sz="1350">
                <a:solidFill>
                  <a:srgbClr val="111111"/>
                </a:solidFill>
                <a:highlight>
                  <a:srgbClr val="FFFFFF"/>
                </a:highlight>
                <a:latin typeface="Ruluko"/>
                <a:ea typeface="Ruluko"/>
                <a:cs typeface="Ruluko"/>
                <a:sym typeface="Ruluko"/>
              </a:rPr>
              <a:t> – dad, and, sad, dim, Sid</a:t>
            </a:r>
            <a:endParaRPr>
              <a:latin typeface="Ruluko"/>
              <a:ea typeface="Ruluko"/>
              <a:cs typeface="Ruluko"/>
              <a:sym typeface="Ruluko"/>
            </a:endParaRPr>
          </a:p>
        </p:txBody>
      </p:sp>
      <p:sp>
        <p:nvSpPr>
          <p:cNvPr id="89" name="Google Shape;89;p17"/>
          <p:cNvSpPr txBox="1"/>
          <p:nvPr/>
        </p:nvSpPr>
        <p:spPr>
          <a:xfrm>
            <a:off x="4209625" y="2035550"/>
            <a:ext cx="2073000" cy="12237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3:</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g</a:t>
            </a:r>
            <a:r>
              <a:rPr lang="en" sz="1350">
                <a:solidFill>
                  <a:srgbClr val="111111"/>
                </a:solidFill>
                <a:highlight>
                  <a:srgbClr val="FFFFFF"/>
                </a:highlight>
                <a:latin typeface="Ruluko"/>
                <a:ea typeface="Ruluko"/>
                <a:cs typeface="Ruluko"/>
                <a:sym typeface="Ruluko"/>
              </a:rPr>
              <a:t> – tag, gag, sag, gas, pig</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a:t>
            </a:r>
            <a:r>
              <a:rPr lang="en" sz="1350">
                <a:solidFill>
                  <a:srgbClr val="111111"/>
                </a:solidFill>
                <a:highlight>
                  <a:srgbClr val="FFFFFF"/>
                </a:highlight>
                <a:latin typeface="Ruluko"/>
                <a:ea typeface="Ruluko"/>
                <a:cs typeface="Ruluko"/>
                <a:sym typeface="Ruluko"/>
              </a:rPr>
              <a:t> – got, on, not, top, dog</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c</a:t>
            </a:r>
            <a:r>
              <a:rPr lang="en" sz="1350">
                <a:solidFill>
                  <a:srgbClr val="111111"/>
                </a:solidFill>
                <a:highlight>
                  <a:srgbClr val="FFFFFF"/>
                </a:highlight>
                <a:latin typeface="Ruluko"/>
                <a:ea typeface="Ruluko"/>
                <a:cs typeface="Ruluko"/>
                <a:sym typeface="Ruluko"/>
              </a:rPr>
              <a:t> – can, cot, cop, cap, cod</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k</a:t>
            </a:r>
            <a:r>
              <a:rPr lang="en" sz="1350">
                <a:solidFill>
                  <a:srgbClr val="111111"/>
                </a:solidFill>
                <a:highlight>
                  <a:srgbClr val="FFFFFF"/>
                </a:highlight>
                <a:latin typeface="Ruluko"/>
                <a:ea typeface="Ruluko"/>
                <a:cs typeface="Ruluko"/>
                <a:sym typeface="Ruluko"/>
              </a:rPr>
              <a:t> – kid, kit, Kim, Ken</a:t>
            </a:r>
            <a:endParaRPr>
              <a:latin typeface="Ruluko"/>
              <a:ea typeface="Ruluko"/>
              <a:cs typeface="Ruluko"/>
              <a:sym typeface="Ruluko"/>
            </a:endParaRPr>
          </a:p>
        </p:txBody>
      </p:sp>
      <p:sp>
        <p:nvSpPr>
          <p:cNvPr id="90" name="Google Shape;90;p17"/>
          <p:cNvSpPr txBox="1"/>
          <p:nvPr/>
        </p:nvSpPr>
        <p:spPr>
          <a:xfrm>
            <a:off x="6318050" y="2035550"/>
            <a:ext cx="2454900" cy="12237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4:</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ck</a:t>
            </a:r>
            <a:r>
              <a:rPr lang="en" sz="1350">
                <a:solidFill>
                  <a:srgbClr val="111111"/>
                </a:solidFill>
                <a:highlight>
                  <a:srgbClr val="FFFFFF"/>
                </a:highlight>
                <a:latin typeface="Ruluko"/>
                <a:ea typeface="Ruluko"/>
                <a:cs typeface="Ruluko"/>
                <a:sym typeface="Ruluko"/>
              </a:rPr>
              <a:t> – kick, sack, dock, sick, pocket</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e</a:t>
            </a:r>
            <a:r>
              <a:rPr lang="en" sz="1350">
                <a:solidFill>
                  <a:srgbClr val="111111"/>
                </a:solidFill>
                <a:highlight>
                  <a:srgbClr val="FFFFFF"/>
                </a:highlight>
                <a:latin typeface="Ruluko"/>
                <a:ea typeface="Ruluko"/>
                <a:cs typeface="Ruluko"/>
                <a:sym typeface="Ruluko"/>
              </a:rPr>
              <a:t> – get, pet, ten, net, pen</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u</a:t>
            </a:r>
            <a:r>
              <a:rPr lang="en" sz="1350">
                <a:solidFill>
                  <a:srgbClr val="111111"/>
                </a:solidFill>
                <a:highlight>
                  <a:srgbClr val="FFFFFF"/>
                </a:highlight>
                <a:latin typeface="Ruluko"/>
                <a:ea typeface="Ruluko"/>
                <a:cs typeface="Ruluko"/>
                <a:sym typeface="Ruluko"/>
              </a:rPr>
              <a:t> – up, mum, run, mug, cup</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r</a:t>
            </a:r>
            <a:r>
              <a:rPr lang="en" sz="1350">
                <a:solidFill>
                  <a:srgbClr val="111111"/>
                </a:solidFill>
                <a:highlight>
                  <a:srgbClr val="FFFFFF"/>
                </a:highlight>
                <a:latin typeface="Ruluko"/>
                <a:ea typeface="Ruluko"/>
                <a:cs typeface="Ruluko"/>
                <a:sym typeface="Ruluko"/>
              </a:rPr>
              <a:t> – rip, ram, rat, rocket, carrot</a:t>
            </a:r>
            <a:endParaRPr>
              <a:latin typeface="Ruluko"/>
              <a:ea typeface="Ruluko"/>
              <a:cs typeface="Ruluko"/>
              <a:sym typeface="Ruluko"/>
            </a:endParaRPr>
          </a:p>
        </p:txBody>
      </p:sp>
      <p:sp>
        <p:nvSpPr>
          <p:cNvPr id="91" name="Google Shape;91;p17"/>
          <p:cNvSpPr txBox="1"/>
          <p:nvPr/>
        </p:nvSpPr>
        <p:spPr>
          <a:xfrm>
            <a:off x="1464525" y="3332300"/>
            <a:ext cx="2454900" cy="14316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5:</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h</a:t>
            </a:r>
            <a:r>
              <a:rPr lang="en" sz="1350">
                <a:solidFill>
                  <a:srgbClr val="111111"/>
                </a:solidFill>
                <a:highlight>
                  <a:srgbClr val="FFFFFF"/>
                </a:highlight>
                <a:latin typeface="Ruluko"/>
                <a:ea typeface="Ruluko"/>
                <a:cs typeface="Ruluko"/>
                <a:sym typeface="Ruluko"/>
              </a:rPr>
              <a:t> – had, him, his, hot, hut</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b</a:t>
            </a:r>
            <a:r>
              <a:rPr lang="en" sz="1350">
                <a:solidFill>
                  <a:srgbClr val="111111"/>
                </a:solidFill>
                <a:highlight>
                  <a:srgbClr val="FFFFFF"/>
                </a:highlight>
                <a:latin typeface="Ruluko"/>
                <a:ea typeface="Ruluko"/>
                <a:cs typeface="Ruluko"/>
                <a:sym typeface="Ruluko"/>
              </a:rPr>
              <a:t> – but, big, back, bed, bus</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f, ff</a:t>
            </a:r>
            <a:r>
              <a:rPr lang="en" sz="1350">
                <a:solidFill>
                  <a:srgbClr val="111111"/>
                </a:solidFill>
                <a:highlight>
                  <a:srgbClr val="FFFFFF"/>
                </a:highlight>
                <a:latin typeface="Ruluko"/>
                <a:ea typeface="Ruluko"/>
                <a:cs typeface="Ruluko"/>
                <a:sym typeface="Ruluko"/>
              </a:rPr>
              <a:t> –</a:t>
            </a:r>
            <a:r>
              <a:rPr lang="en" sz="1350" b="1">
                <a:solidFill>
                  <a:srgbClr val="111111"/>
                </a:solidFill>
                <a:highlight>
                  <a:srgbClr val="FFFFFF"/>
                </a:highlight>
                <a:latin typeface="Ruluko"/>
                <a:ea typeface="Ruluko"/>
                <a:cs typeface="Ruluko"/>
                <a:sym typeface="Ruluko"/>
              </a:rPr>
              <a:t> </a:t>
            </a:r>
            <a:r>
              <a:rPr lang="en" sz="1350">
                <a:solidFill>
                  <a:srgbClr val="111111"/>
                </a:solidFill>
                <a:highlight>
                  <a:srgbClr val="FFFFFF"/>
                </a:highlight>
                <a:latin typeface="Ruluko"/>
                <a:ea typeface="Ruluko"/>
                <a:cs typeface="Ruluko"/>
                <a:sym typeface="Ruluko"/>
              </a:rPr>
              <a:t>of, if, off, fit, fog, puff</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l, ll</a:t>
            </a:r>
            <a:r>
              <a:rPr lang="en" sz="1350">
                <a:solidFill>
                  <a:srgbClr val="111111"/>
                </a:solidFill>
                <a:highlight>
                  <a:srgbClr val="FFFFFF"/>
                </a:highlight>
                <a:latin typeface="Ruluko"/>
                <a:ea typeface="Ruluko"/>
                <a:cs typeface="Ruluko"/>
                <a:sym typeface="Ruluko"/>
              </a:rPr>
              <a:t> – let, leg, lot, bell, doll</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ss</a:t>
            </a:r>
            <a:r>
              <a:rPr lang="en" sz="1350">
                <a:solidFill>
                  <a:srgbClr val="111111"/>
                </a:solidFill>
                <a:highlight>
                  <a:srgbClr val="FFFFFF"/>
                </a:highlight>
                <a:latin typeface="Ruluko"/>
                <a:ea typeface="Ruluko"/>
                <a:cs typeface="Ruluko"/>
                <a:sym typeface="Ruluko"/>
              </a:rPr>
              <a:t> – less, hiss, mass, mess, boss</a:t>
            </a:r>
            <a:endParaRPr>
              <a:latin typeface="Ruluko"/>
              <a:ea typeface="Ruluko"/>
              <a:cs typeface="Ruluko"/>
              <a:sym typeface="Ruluko"/>
            </a:endParaRPr>
          </a:p>
        </p:txBody>
      </p:sp>
      <p:sp>
        <p:nvSpPr>
          <p:cNvPr id="92" name="Google Shape;92;p17"/>
          <p:cNvSpPr txBox="1"/>
          <p:nvPr/>
        </p:nvSpPr>
        <p:spPr>
          <a:xfrm>
            <a:off x="4230825" y="3452575"/>
            <a:ext cx="2716800" cy="8466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150" b="1">
                <a:solidFill>
                  <a:srgbClr val="111111"/>
                </a:solidFill>
                <a:highlight>
                  <a:srgbClr val="FFFFFF"/>
                </a:highlight>
                <a:latin typeface="Ruluko"/>
                <a:ea typeface="Ruluko"/>
                <a:cs typeface="Ruluko"/>
                <a:sym typeface="Ruluko"/>
              </a:rPr>
              <a:t>Phase 2 tricky words:</a:t>
            </a:r>
            <a:endParaRPr sz="21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2150" b="1">
                <a:solidFill>
                  <a:srgbClr val="FF0000"/>
                </a:solidFill>
                <a:highlight>
                  <a:srgbClr val="FFFFFF"/>
                </a:highlight>
                <a:latin typeface="Ruluko"/>
                <a:ea typeface="Ruluko"/>
                <a:cs typeface="Ruluko"/>
                <a:sym typeface="Ruluko"/>
              </a:rPr>
              <a:t>the, to, no, go, I, into</a:t>
            </a:r>
            <a:endParaRPr sz="2200" b="1">
              <a:solidFill>
                <a:srgbClr val="FF0000"/>
              </a:solidFill>
              <a:latin typeface="Ruluko"/>
              <a:ea typeface="Ruluko"/>
              <a:cs typeface="Ruluko"/>
              <a:sym typeface="Ruluk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a:spLocks noGrp="1"/>
          </p:cNvSpPr>
          <p:nvPr>
            <p:ph type="title"/>
          </p:nvPr>
        </p:nvSpPr>
        <p:spPr>
          <a:xfrm>
            <a:off x="185700" y="292850"/>
            <a:ext cx="8772600" cy="662400"/>
          </a:xfrm>
          <a:prstGeom prst="rect">
            <a:avLst/>
          </a:prstGeom>
          <a:ln w="762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1350" b="0">
                <a:solidFill>
                  <a:srgbClr val="111111"/>
                </a:solidFill>
                <a:highlight>
                  <a:srgbClr val="FFFFFF"/>
                </a:highlight>
                <a:latin typeface="Ruluko"/>
                <a:ea typeface="Ruluko"/>
                <a:cs typeface="Ruluko"/>
                <a:sym typeface="Ruluko"/>
              </a:rPr>
              <a:t>In Phase 3, children build on the letter-sound correspondences learned in Phase 2. They learn consonant digraphs (sounds made up of two letters together such as ‘ch’ or ‘ll’) and long vowel sounds (such as ‘igh’ or ‘ai’).</a:t>
            </a:r>
            <a:endParaRPr sz="4580">
              <a:latin typeface="Ruluko"/>
              <a:ea typeface="Ruluko"/>
              <a:cs typeface="Ruluko"/>
              <a:sym typeface="Ruluko"/>
            </a:endParaRPr>
          </a:p>
        </p:txBody>
      </p:sp>
      <p:sp>
        <p:nvSpPr>
          <p:cNvPr id="98" name="Google Shape;98;p18"/>
          <p:cNvSpPr txBox="1">
            <a:spLocks noGrp="1"/>
          </p:cNvSpPr>
          <p:nvPr>
            <p:ph type="body" idx="1"/>
          </p:nvPr>
        </p:nvSpPr>
        <p:spPr>
          <a:xfrm>
            <a:off x="311700" y="1075400"/>
            <a:ext cx="8520600" cy="3735300"/>
          </a:xfrm>
          <a:prstGeom prst="rect">
            <a:avLst/>
          </a:prstGeom>
          <a:solidFill>
            <a:srgbClr val="007BFF"/>
          </a:solidFill>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99" name="Google Shape;99;p18"/>
          <p:cNvSpPr txBox="1"/>
          <p:nvPr/>
        </p:nvSpPr>
        <p:spPr>
          <a:xfrm>
            <a:off x="516450" y="1229000"/>
            <a:ext cx="1542300" cy="12237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6:</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j</a:t>
            </a:r>
            <a:r>
              <a:rPr lang="en" sz="1350">
                <a:solidFill>
                  <a:srgbClr val="111111"/>
                </a:solidFill>
                <a:highlight>
                  <a:srgbClr val="FFFFFF"/>
                </a:highlight>
                <a:latin typeface="Ruluko"/>
                <a:ea typeface="Ruluko"/>
                <a:cs typeface="Ruluko"/>
                <a:sym typeface="Ruluko"/>
              </a:rPr>
              <a:t> – jet, jam, jog, Jan</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v</a:t>
            </a:r>
            <a:r>
              <a:rPr lang="en" sz="1350">
                <a:solidFill>
                  <a:srgbClr val="111111"/>
                </a:solidFill>
                <a:highlight>
                  <a:srgbClr val="FFFFFF"/>
                </a:highlight>
                <a:latin typeface="Ruluko"/>
                <a:ea typeface="Ruluko"/>
                <a:cs typeface="Ruluko"/>
                <a:sym typeface="Ruluko"/>
              </a:rPr>
              <a:t> – van, vet, velvet</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w</a:t>
            </a:r>
            <a:r>
              <a:rPr lang="en" sz="1350">
                <a:solidFill>
                  <a:srgbClr val="111111"/>
                </a:solidFill>
                <a:highlight>
                  <a:srgbClr val="FFFFFF"/>
                </a:highlight>
                <a:latin typeface="Ruluko"/>
                <a:ea typeface="Ruluko"/>
                <a:cs typeface="Ruluko"/>
                <a:sym typeface="Ruluko"/>
              </a:rPr>
              <a:t> – wig, will, web</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x</a:t>
            </a:r>
            <a:r>
              <a:rPr lang="en" sz="1350">
                <a:solidFill>
                  <a:srgbClr val="111111"/>
                </a:solidFill>
                <a:highlight>
                  <a:srgbClr val="FFFFFF"/>
                </a:highlight>
                <a:latin typeface="Ruluko"/>
                <a:ea typeface="Ruluko"/>
                <a:cs typeface="Ruluko"/>
                <a:sym typeface="Ruluko"/>
              </a:rPr>
              <a:t> – fox, box, six</a:t>
            </a:r>
            <a:endParaRPr sz="1350">
              <a:solidFill>
                <a:srgbClr val="111111"/>
              </a:solidFill>
              <a:highlight>
                <a:srgbClr val="FFFFFF"/>
              </a:highlight>
              <a:latin typeface="Ruluko"/>
              <a:ea typeface="Ruluko"/>
              <a:cs typeface="Ruluko"/>
              <a:sym typeface="Ruluko"/>
            </a:endParaRPr>
          </a:p>
        </p:txBody>
      </p:sp>
      <p:sp>
        <p:nvSpPr>
          <p:cNvPr id="100" name="Google Shape;100;p18"/>
          <p:cNvSpPr txBox="1"/>
          <p:nvPr/>
        </p:nvSpPr>
        <p:spPr>
          <a:xfrm>
            <a:off x="2263975" y="1229000"/>
            <a:ext cx="1747500" cy="12237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Set 7:</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y</a:t>
            </a:r>
            <a:r>
              <a:rPr lang="en" sz="1350">
                <a:solidFill>
                  <a:srgbClr val="111111"/>
                </a:solidFill>
                <a:highlight>
                  <a:srgbClr val="FFFFFF"/>
                </a:highlight>
                <a:latin typeface="Ruluko"/>
                <a:ea typeface="Ruluko"/>
                <a:cs typeface="Ruluko"/>
                <a:sym typeface="Ruluko"/>
              </a:rPr>
              <a:t> – yes, yet, yell</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z</a:t>
            </a:r>
            <a:r>
              <a:rPr lang="en" sz="1350">
                <a:solidFill>
                  <a:srgbClr val="111111"/>
                </a:solidFill>
                <a:highlight>
                  <a:srgbClr val="FFFFFF"/>
                </a:highlight>
                <a:latin typeface="Ruluko"/>
                <a:ea typeface="Ruluko"/>
                <a:cs typeface="Ruluko"/>
                <a:sym typeface="Ruluko"/>
              </a:rPr>
              <a:t> – zip, zig-zag</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zz</a:t>
            </a:r>
            <a:r>
              <a:rPr lang="en" sz="1350">
                <a:solidFill>
                  <a:srgbClr val="111111"/>
                </a:solidFill>
                <a:highlight>
                  <a:srgbClr val="FFFFFF"/>
                </a:highlight>
                <a:latin typeface="Ruluko"/>
                <a:ea typeface="Ruluko"/>
                <a:cs typeface="Ruluko"/>
                <a:sym typeface="Ruluko"/>
              </a:rPr>
              <a:t> – buzz, jazz</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qu</a:t>
            </a:r>
            <a:r>
              <a:rPr lang="en" sz="1350">
                <a:solidFill>
                  <a:srgbClr val="111111"/>
                </a:solidFill>
                <a:highlight>
                  <a:srgbClr val="FFFFFF"/>
                </a:highlight>
                <a:latin typeface="Ruluko"/>
                <a:ea typeface="Ruluko"/>
                <a:cs typeface="Ruluko"/>
                <a:sym typeface="Ruluko"/>
              </a:rPr>
              <a:t> – quit, quick, liquid</a:t>
            </a:r>
            <a:endParaRPr sz="1350" b="1">
              <a:solidFill>
                <a:srgbClr val="111111"/>
              </a:solidFill>
              <a:highlight>
                <a:srgbClr val="FFFFFF"/>
              </a:highlight>
              <a:latin typeface="Ruluko"/>
              <a:ea typeface="Ruluko"/>
              <a:cs typeface="Ruluko"/>
              <a:sym typeface="Ruluko"/>
            </a:endParaRPr>
          </a:p>
        </p:txBody>
      </p:sp>
      <p:sp>
        <p:nvSpPr>
          <p:cNvPr id="101" name="Google Shape;101;p18"/>
          <p:cNvSpPr txBox="1"/>
          <p:nvPr/>
        </p:nvSpPr>
        <p:spPr>
          <a:xfrm>
            <a:off x="4216700" y="1229000"/>
            <a:ext cx="1846500" cy="12237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Consonant digraphs:</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ch</a:t>
            </a:r>
            <a:r>
              <a:rPr lang="en" sz="1350">
                <a:solidFill>
                  <a:srgbClr val="111111"/>
                </a:solidFill>
                <a:highlight>
                  <a:srgbClr val="FFFFFF"/>
                </a:highlight>
                <a:latin typeface="Ruluko"/>
                <a:ea typeface="Ruluko"/>
                <a:cs typeface="Ruluko"/>
                <a:sym typeface="Ruluko"/>
              </a:rPr>
              <a:t> – chip, chat, rich</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sh</a:t>
            </a:r>
            <a:r>
              <a:rPr lang="en" sz="1350">
                <a:solidFill>
                  <a:srgbClr val="111111"/>
                </a:solidFill>
                <a:highlight>
                  <a:srgbClr val="FFFFFF"/>
                </a:highlight>
                <a:latin typeface="Ruluko"/>
                <a:ea typeface="Ruluko"/>
                <a:cs typeface="Ruluko"/>
                <a:sym typeface="Ruluko"/>
              </a:rPr>
              <a:t> – shop, shed, fish</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th</a:t>
            </a:r>
            <a:r>
              <a:rPr lang="en" sz="1350">
                <a:solidFill>
                  <a:srgbClr val="111111"/>
                </a:solidFill>
                <a:highlight>
                  <a:srgbClr val="FFFFFF"/>
                </a:highlight>
                <a:latin typeface="Ruluko"/>
                <a:ea typeface="Ruluko"/>
                <a:cs typeface="Ruluko"/>
                <a:sym typeface="Ruluko"/>
              </a:rPr>
              <a:t> – thin, moth, that</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ng</a:t>
            </a:r>
            <a:r>
              <a:rPr lang="en" sz="1350">
                <a:solidFill>
                  <a:srgbClr val="111111"/>
                </a:solidFill>
                <a:highlight>
                  <a:srgbClr val="FFFFFF"/>
                </a:highlight>
                <a:latin typeface="Ruluko"/>
                <a:ea typeface="Ruluko"/>
                <a:cs typeface="Ruluko"/>
                <a:sym typeface="Ruluko"/>
              </a:rPr>
              <a:t> – ring, thing, song</a:t>
            </a:r>
            <a:endParaRPr sz="1350">
              <a:solidFill>
                <a:srgbClr val="111111"/>
              </a:solidFill>
              <a:highlight>
                <a:srgbClr val="FFFFFF"/>
              </a:highlight>
              <a:latin typeface="Ruluko"/>
              <a:ea typeface="Ruluko"/>
              <a:cs typeface="Ruluko"/>
              <a:sym typeface="Ruluko"/>
            </a:endParaRPr>
          </a:p>
        </p:txBody>
      </p:sp>
      <p:sp>
        <p:nvSpPr>
          <p:cNvPr id="102" name="Google Shape;102;p18"/>
          <p:cNvSpPr txBox="1"/>
          <p:nvPr/>
        </p:nvSpPr>
        <p:spPr>
          <a:xfrm>
            <a:off x="6226075" y="1188350"/>
            <a:ext cx="2454900" cy="35094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Vowel digraphs and trigraphs:</a:t>
            </a:r>
            <a:endParaRPr sz="13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ai</a:t>
            </a:r>
            <a:r>
              <a:rPr lang="en" sz="1350">
                <a:solidFill>
                  <a:srgbClr val="111111"/>
                </a:solidFill>
                <a:highlight>
                  <a:srgbClr val="FFFFFF"/>
                </a:highlight>
                <a:latin typeface="Ruluko"/>
                <a:ea typeface="Ruluko"/>
                <a:cs typeface="Ruluko"/>
                <a:sym typeface="Ruluko"/>
              </a:rPr>
              <a:t> – rain, tail, aim</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ee</a:t>
            </a:r>
            <a:r>
              <a:rPr lang="en" sz="1350">
                <a:solidFill>
                  <a:srgbClr val="111111"/>
                </a:solidFill>
                <a:highlight>
                  <a:srgbClr val="FFFFFF"/>
                </a:highlight>
                <a:latin typeface="Ruluko"/>
                <a:ea typeface="Ruluko"/>
                <a:cs typeface="Ruluko"/>
                <a:sym typeface="Ruluko"/>
              </a:rPr>
              <a:t> – bee, leek, see</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igh</a:t>
            </a:r>
            <a:r>
              <a:rPr lang="en" sz="1350">
                <a:solidFill>
                  <a:srgbClr val="111111"/>
                </a:solidFill>
                <a:highlight>
                  <a:srgbClr val="FFFFFF"/>
                </a:highlight>
                <a:latin typeface="Ruluko"/>
                <a:ea typeface="Ruluko"/>
                <a:cs typeface="Ruluko"/>
                <a:sym typeface="Ruluko"/>
              </a:rPr>
              <a:t> – high, sigh, might</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oa</a:t>
            </a:r>
            <a:r>
              <a:rPr lang="en" sz="1350">
                <a:solidFill>
                  <a:srgbClr val="111111"/>
                </a:solidFill>
                <a:highlight>
                  <a:srgbClr val="FFFFFF"/>
                </a:highlight>
                <a:latin typeface="Ruluko"/>
                <a:ea typeface="Ruluko"/>
                <a:cs typeface="Ruluko"/>
                <a:sym typeface="Ruluko"/>
              </a:rPr>
              <a:t> – boat, toad, foal</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oo</a:t>
            </a:r>
            <a:r>
              <a:rPr lang="en" sz="1350">
                <a:solidFill>
                  <a:srgbClr val="111111"/>
                </a:solidFill>
                <a:highlight>
                  <a:srgbClr val="FFFFFF"/>
                </a:highlight>
                <a:latin typeface="Ruluko"/>
                <a:ea typeface="Ruluko"/>
                <a:cs typeface="Ruluko"/>
                <a:sym typeface="Ruluko"/>
              </a:rPr>
              <a:t> – boot, food, moon</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oo</a:t>
            </a:r>
            <a:r>
              <a:rPr lang="en" sz="1350">
                <a:solidFill>
                  <a:srgbClr val="111111"/>
                </a:solidFill>
                <a:highlight>
                  <a:srgbClr val="FFFFFF"/>
                </a:highlight>
                <a:latin typeface="Ruluko"/>
                <a:ea typeface="Ruluko"/>
                <a:cs typeface="Ruluko"/>
                <a:sym typeface="Ruluko"/>
              </a:rPr>
              <a:t> – book, wood, foot</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ar</a:t>
            </a:r>
            <a:r>
              <a:rPr lang="en" sz="1350">
                <a:solidFill>
                  <a:srgbClr val="111111"/>
                </a:solidFill>
                <a:highlight>
                  <a:srgbClr val="FFFFFF"/>
                </a:highlight>
                <a:latin typeface="Ruluko"/>
                <a:ea typeface="Ruluko"/>
                <a:cs typeface="Ruluko"/>
                <a:sym typeface="Ruluko"/>
              </a:rPr>
              <a:t> – park, art, car</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or</a:t>
            </a:r>
            <a:r>
              <a:rPr lang="en" sz="1350">
                <a:solidFill>
                  <a:srgbClr val="111111"/>
                </a:solidFill>
                <a:highlight>
                  <a:srgbClr val="FFFFFF"/>
                </a:highlight>
                <a:latin typeface="Ruluko"/>
                <a:ea typeface="Ruluko"/>
                <a:cs typeface="Ruluko"/>
                <a:sym typeface="Ruluko"/>
              </a:rPr>
              <a:t> – for, torn, fork</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ur</a:t>
            </a:r>
            <a:r>
              <a:rPr lang="en" sz="1350">
                <a:solidFill>
                  <a:srgbClr val="111111"/>
                </a:solidFill>
                <a:highlight>
                  <a:srgbClr val="FFFFFF"/>
                </a:highlight>
                <a:latin typeface="Ruluko"/>
                <a:ea typeface="Ruluko"/>
                <a:cs typeface="Ruluko"/>
                <a:sym typeface="Ruluko"/>
              </a:rPr>
              <a:t> – hurt, fur, surf</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ow</a:t>
            </a:r>
            <a:r>
              <a:rPr lang="en" sz="1350">
                <a:solidFill>
                  <a:srgbClr val="111111"/>
                </a:solidFill>
                <a:highlight>
                  <a:srgbClr val="FFFFFF"/>
                </a:highlight>
                <a:latin typeface="Ruluko"/>
                <a:ea typeface="Ruluko"/>
                <a:cs typeface="Ruluko"/>
                <a:sym typeface="Ruluko"/>
              </a:rPr>
              <a:t> – cow, owl, town</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oi</a:t>
            </a:r>
            <a:r>
              <a:rPr lang="en" sz="1350">
                <a:solidFill>
                  <a:srgbClr val="111111"/>
                </a:solidFill>
                <a:highlight>
                  <a:srgbClr val="FFFFFF"/>
                </a:highlight>
                <a:latin typeface="Ruluko"/>
                <a:ea typeface="Ruluko"/>
                <a:cs typeface="Ruluko"/>
                <a:sym typeface="Ruluko"/>
              </a:rPr>
              <a:t> – coin, boil, oil</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ear</a:t>
            </a:r>
            <a:r>
              <a:rPr lang="en" sz="1350">
                <a:solidFill>
                  <a:srgbClr val="111111"/>
                </a:solidFill>
                <a:highlight>
                  <a:srgbClr val="FFFFFF"/>
                </a:highlight>
                <a:latin typeface="Ruluko"/>
                <a:ea typeface="Ruluko"/>
                <a:cs typeface="Ruluko"/>
                <a:sym typeface="Ruluko"/>
              </a:rPr>
              <a:t> – dear, shear, year</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air</a:t>
            </a:r>
            <a:r>
              <a:rPr lang="en" sz="1350">
                <a:solidFill>
                  <a:srgbClr val="111111"/>
                </a:solidFill>
                <a:highlight>
                  <a:srgbClr val="FFFFFF"/>
                </a:highlight>
                <a:latin typeface="Ruluko"/>
                <a:ea typeface="Ruluko"/>
                <a:cs typeface="Ruluko"/>
                <a:sym typeface="Ruluko"/>
              </a:rPr>
              <a:t> – fair, pair, hair</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ure</a:t>
            </a:r>
            <a:r>
              <a:rPr lang="en" sz="1350">
                <a:solidFill>
                  <a:srgbClr val="111111"/>
                </a:solidFill>
                <a:highlight>
                  <a:srgbClr val="FFFFFF"/>
                </a:highlight>
                <a:latin typeface="Ruluko"/>
                <a:ea typeface="Ruluko"/>
                <a:cs typeface="Ruluko"/>
                <a:sym typeface="Ruluko"/>
              </a:rPr>
              <a:t> – sure, pure, manure</a:t>
            </a:r>
            <a:endParaRPr sz="1350">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1350" b="1">
                <a:solidFill>
                  <a:srgbClr val="111111"/>
                </a:solidFill>
                <a:highlight>
                  <a:srgbClr val="FFFFFF"/>
                </a:highlight>
                <a:latin typeface="Ruluko"/>
                <a:ea typeface="Ruluko"/>
                <a:cs typeface="Ruluko"/>
                <a:sym typeface="Ruluko"/>
              </a:rPr>
              <a:t>er</a:t>
            </a:r>
            <a:r>
              <a:rPr lang="en" sz="1350">
                <a:solidFill>
                  <a:srgbClr val="111111"/>
                </a:solidFill>
                <a:highlight>
                  <a:srgbClr val="FFFFFF"/>
                </a:highlight>
                <a:latin typeface="Ruluko"/>
                <a:ea typeface="Ruluko"/>
                <a:cs typeface="Ruluko"/>
                <a:sym typeface="Ruluko"/>
              </a:rPr>
              <a:t> – dinner, summer, letter</a:t>
            </a:r>
            <a:endParaRPr sz="1350" b="1">
              <a:solidFill>
                <a:srgbClr val="111111"/>
              </a:solidFill>
              <a:highlight>
                <a:srgbClr val="FFFFFF"/>
              </a:highlight>
              <a:latin typeface="Ruluko"/>
              <a:ea typeface="Ruluko"/>
              <a:cs typeface="Ruluko"/>
              <a:sym typeface="Ruluko"/>
            </a:endParaRPr>
          </a:p>
        </p:txBody>
      </p:sp>
      <p:sp>
        <p:nvSpPr>
          <p:cNvPr id="103" name="Google Shape;103;p18"/>
          <p:cNvSpPr txBox="1"/>
          <p:nvPr/>
        </p:nvSpPr>
        <p:spPr>
          <a:xfrm>
            <a:off x="813625" y="2822900"/>
            <a:ext cx="4450200" cy="11622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150" b="1">
                <a:solidFill>
                  <a:srgbClr val="111111"/>
                </a:solidFill>
                <a:highlight>
                  <a:srgbClr val="FFFFFF"/>
                </a:highlight>
                <a:latin typeface="Ruluko"/>
                <a:ea typeface="Ruluko"/>
                <a:cs typeface="Ruluko"/>
                <a:sym typeface="Ruluko"/>
              </a:rPr>
              <a:t>Phase 3 tricky words:</a:t>
            </a:r>
            <a:endParaRPr sz="2150" b="1">
              <a:solidFill>
                <a:srgbClr val="111111"/>
              </a:solidFill>
              <a:highlight>
                <a:srgbClr val="FFFFFF"/>
              </a:highlight>
              <a:latin typeface="Ruluko"/>
              <a:ea typeface="Ruluko"/>
              <a:cs typeface="Ruluko"/>
              <a:sym typeface="Ruluko"/>
            </a:endParaRPr>
          </a:p>
          <a:p>
            <a:pPr marL="0" lvl="0" indent="0" algn="l" rtl="0">
              <a:spcBef>
                <a:spcPts val="0"/>
              </a:spcBef>
              <a:spcAft>
                <a:spcPts val="0"/>
              </a:spcAft>
              <a:buNone/>
            </a:pPr>
            <a:r>
              <a:rPr lang="en" sz="2100" b="1">
                <a:solidFill>
                  <a:srgbClr val="FF0000"/>
                </a:solidFill>
                <a:highlight>
                  <a:srgbClr val="FFFFFF"/>
                </a:highlight>
                <a:latin typeface="Ruluko"/>
                <a:ea typeface="Ruluko"/>
                <a:cs typeface="Ruluko"/>
                <a:sym typeface="Ruluko"/>
              </a:rPr>
              <a:t>he, she, we, me, be, was, you, they, all, are, my, her</a:t>
            </a:r>
            <a:endParaRPr sz="2100" b="1">
              <a:solidFill>
                <a:srgbClr val="FF0000"/>
              </a:solidFill>
              <a:latin typeface="Ruluko"/>
              <a:ea typeface="Ruluko"/>
              <a:cs typeface="Ruluko"/>
              <a:sym typeface="Ruluk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311700" y="292850"/>
            <a:ext cx="8520600" cy="801000"/>
          </a:xfrm>
          <a:prstGeom prst="rect">
            <a:avLst/>
          </a:prstGeom>
          <a:solidFill>
            <a:srgbClr val="FFD966"/>
          </a:solidFill>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Ruluko"/>
                <a:ea typeface="Ruluko"/>
                <a:cs typeface="Ruluko"/>
                <a:sym typeface="Ruluko"/>
              </a:rPr>
              <a:t>Top Tips for practising reading at home</a:t>
            </a:r>
            <a:endParaRPr>
              <a:latin typeface="Ruluko"/>
              <a:ea typeface="Ruluko"/>
              <a:cs typeface="Ruluko"/>
              <a:sym typeface="Ruluko"/>
            </a:endParaRPr>
          </a:p>
        </p:txBody>
      </p:sp>
      <p:sp>
        <p:nvSpPr>
          <p:cNvPr id="109" name="Google Shape;109;p19"/>
          <p:cNvSpPr txBox="1">
            <a:spLocks noGrp="1"/>
          </p:cNvSpPr>
          <p:nvPr>
            <p:ph type="body" idx="1"/>
          </p:nvPr>
        </p:nvSpPr>
        <p:spPr>
          <a:xfrm>
            <a:off x="311700" y="1228675"/>
            <a:ext cx="8520600" cy="3340200"/>
          </a:xfrm>
          <a:prstGeom prst="rect">
            <a:avLst/>
          </a:prstGeom>
          <a:solidFill>
            <a:srgbClr val="007BFF"/>
          </a:solidFill>
        </p:spPr>
        <p:txBody>
          <a:bodyPr spcFirstLastPara="1" wrap="square" lIns="91425" tIns="91425" rIns="91425" bIns="91425" anchor="t" anchorCtr="0">
            <a:normAutofit/>
          </a:bodyPr>
          <a:lstStyle/>
          <a:p>
            <a:pPr marL="457200" lvl="0" indent="0" algn="l" rtl="0">
              <a:spcBef>
                <a:spcPts val="0"/>
              </a:spcBef>
              <a:spcAft>
                <a:spcPts val="0"/>
              </a:spcAft>
              <a:buNone/>
            </a:pPr>
            <a:r>
              <a:rPr lang="en">
                <a:solidFill>
                  <a:schemeClr val="lt1"/>
                </a:solidFill>
                <a:latin typeface="Ruluko"/>
                <a:ea typeface="Ruluko"/>
                <a:cs typeface="Ruluko"/>
                <a:sym typeface="Ruluko"/>
              </a:rPr>
              <a:t>If Possible…</a:t>
            </a:r>
            <a:endParaRPr>
              <a:solidFill>
                <a:schemeClr val="lt1"/>
              </a:solidFill>
              <a:latin typeface="Ruluko"/>
              <a:ea typeface="Ruluko"/>
              <a:cs typeface="Ruluko"/>
              <a:sym typeface="Ruluko"/>
            </a:endParaRPr>
          </a:p>
          <a:p>
            <a:pPr marL="457200" lvl="0" indent="-342900" algn="l" rtl="0">
              <a:spcBef>
                <a:spcPts val="1200"/>
              </a:spcBef>
              <a:spcAft>
                <a:spcPts val="0"/>
              </a:spcAft>
              <a:buClr>
                <a:schemeClr val="lt1"/>
              </a:buClr>
              <a:buSzPts val="1800"/>
              <a:buFont typeface="Ruluko"/>
              <a:buChar char="★"/>
            </a:pPr>
            <a:r>
              <a:rPr lang="en">
                <a:solidFill>
                  <a:schemeClr val="lt1"/>
                </a:solidFill>
                <a:latin typeface="Ruluko"/>
                <a:ea typeface="Ruluko"/>
                <a:cs typeface="Ruluko"/>
                <a:sym typeface="Ruluko"/>
              </a:rPr>
              <a:t>Daily for 10 minutes</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Comfortable</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Quiet</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Enjoyable and successful</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Fun &amp; engaging </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Reading to your child is </a:t>
            </a:r>
            <a:endParaRPr>
              <a:solidFill>
                <a:schemeClr val="lt1"/>
              </a:solidFill>
              <a:latin typeface="Ruluko"/>
              <a:ea typeface="Ruluko"/>
              <a:cs typeface="Ruluko"/>
              <a:sym typeface="Ruluko"/>
            </a:endParaRPr>
          </a:p>
          <a:p>
            <a:pPr marL="457200" lvl="0" indent="0" algn="l" rtl="0">
              <a:spcBef>
                <a:spcPts val="1200"/>
              </a:spcBef>
              <a:spcAft>
                <a:spcPts val="1200"/>
              </a:spcAft>
              <a:buNone/>
            </a:pPr>
            <a:r>
              <a:rPr lang="en" sz="2100" b="1" u="sng">
                <a:solidFill>
                  <a:srgbClr val="FFFF00"/>
                </a:solidFill>
              </a:rPr>
              <a:t>FANTASTIC PRACTISE!!!</a:t>
            </a:r>
            <a:endParaRPr sz="2100" b="1" u="sng">
              <a:solidFill>
                <a:srgbClr val="FFFF00"/>
              </a:solidFill>
            </a:endParaRPr>
          </a:p>
        </p:txBody>
      </p:sp>
      <p:pic>
        <p:nvPicPr>
          <p:cNvPr id="110" name="Google Shape;110;p19" descr="Get top tips for developing phonics skills at home, advice on decoding and blending words, and how to make the phonics sounds correctly from phonics expert and creator of the Read Write Inc. Phonics programme Ruth Miskin.&#10;&#10;Find more phonics help from Read Write Inc. on Oxford Owl: https://home.oxfordowl.co.uk/reading/reading-schemes-oxford-levels/read-write-inc-phonics-guide/&#10;&#10;What is Oxford Owl? Oxford Owl for Home has been created especially for parents by Oxford University Press to give you free expert advice, ideas and activities to support your child’s learning at home: https://home.oxfordowl.co.uk" title="Phonics help: top 10 tips | Oxford Owl">
            <a:hlinkClick r:id="rId3"/>
          </p:cNvPr>
          <p:cNvPicPr preferRelativeResize="0"/>
          <p:nvPr/>
        </p:nvPicPr>
        <p:blipFill>
          <a:blip r:embed="rId4">
            <a:alphaModFix/>
          </a:blip>
          <a:stretch>
            <a:fillRect/>
          </a:stretch>
        </p:blipFill>
        <p:spPr>
          <a:xfrm>
            <a:off x="4572000" y="1330775"/>
            <a:ext cx="4181326" cy="3136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0"/>
          <p:cNvSpPr txBox="1">
            <a:spLocks noGrp="1"/>
          </p:cNvSpPr>
          <p:nvPr>
            <p:ph type="title"/>
          </p:nvPr>
        </p:nvSpPr>
        <p:spPr>
          <a:xfrm>
            <a:off x="311700" y="292850"/>
            <a:ext cx="8520600" cy="683400"/>
          </a:xfrm>
          <a:prstGeom prst="rect">
            <a:avLst/>
          </a:prstGeom>
          <a:solidFill>
            <a:srgbClr val="FFD966"/>
          </a:solidFill>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280">
                <a:latin typeface="Ruluko"/>
                <a:ea typeface="Ruluko"/>
                <a:cs typeface="Ruluko"/>
                <a:sym typeface="Ruluko"/>
              </a:rPr>
              <a:t>Floppys Phonics Fiction and Non-Fiction books are fully decodable </a:t>
            </a:r>
            <a:endParaRPr sz="2280">
              <a:latin typeface="Ruluko"/>
              <a:ea typeface="Ruluko"/>
              <a:cs typeface="Ruluko"/>
              <a:sym typeface="Ruluko"/>
            </a:endParaRPr>
          </a:p>
        </p:txBody>
      </p:sp>
      <p:sp>
        <p:nvSpPr>
          <p:cNvPr id="116" name="Google Shape;116;p20"/>
          <p:cNvSpPr txBox="1">
            <a:spLocks noGrp="1"/>
          </p:cNvSpPr>
          <p:nvPr>
            <p:ph type="body" idx="1"/>
          </p:nvPr>
        </p:nvSpPr>
        <p:spPr>
          <a:xfrm>
            <a:off x="1846975" y="3156875"/>
            <a:ext cx="4754100" cy="1754700"/>
          </a:xfrm>
          <a:prstGeom prst="rect">
            <a:avLst/>
          </a:prstGeom>
          <a:solidFill>
            <a:srgbClr val="007BFF"/>
          </a:solidFill>
        </p:spPr>
        <p:txBody>
          <a:bodyPr spcFirstLastPara="1" wrap="square" lIns="91425" tIns="91425" rIns="91425" bIns="91425" anchor="t" anchorCtr="0">
            <a:normAutofit/>
          </a:bodyPr>
          <a:lstStyle/>
          <a:p>
            <a:pPr marL="0" lvl="0" indent="0" algn="l" rtl="0">
              <a:spcBef>
                <a:spcPts val="0"/>
              </a:spcBef>
              <a:spcAft>
                <a:spcPts val="1200"/>
              </a:spcAft>
              <a:buNone/>
            </a:pPr>
            <a:r>
              <a:rPr lang="en">
                <a:solidFill>
                  <a:schemeClr val="lt1"/>
                </a:solidFill>
                <a:latin typeface="Ruluko"/>
                <a:ea typeface="Ruluko"/>
                <a:cs typeface="Ruluko"/>
                <a:sym typeface="Ruluko"/>
              </a:rPr>
              <a:t>The characters...</a:t>
            </a:r>
            <a:endParaRPr>
              <a:solidFill>
                <a:schemeClr val="lt1"/>
              </a:solidFill>
              <a:latin typeface="Ruluko"/>
              <a:ea typeface="Ruluko"/>
              <a:cs typeface="Ruluko"/>
              <a:sym typeface="Ruluko"/>
            </a:endParaRPr>
          </a:p>
        </p:txBody>
      </p:sp>
      <p:sp>
        <p:nvSpPr>
          <p:cNvPr id="117" name="Google Shape;117;p20"/>
          <p:cNvSpPr txBox="1">
            <a:spLocks noGrp="1"/>
          </p:cNvSpPr>
          <p:nvPr>
            <p:ph type="title"/>
          </p:nvPr>
        </p:nvSpPr>
        <p:spPr>
          <a:xfrm>
            <a:off x="350900" y="1202275"/>
            <a:ext cx="8520600" cy="683400"/>
          </a:xfrm>
          <a:prstGeom prst="rect">
            <a:avLst/>
          </a:prstGeom>
          <a:solidFill>
            <a:srgbClr val="FFD966"/>
          </a:solidFill>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280">
                <a:latin typeface="Ruluko"/>
                <a:ea typeface="Ruluko"/>
                <a:cs typeface="Ruluko"/>
                <a:sym typeface="Ruluko"/>
              </a:rPr>
              <a:t>Floppys Phonics books are matched to your child's phonic knowledge</a:t>
            </a:r>
            <a:endParaRPr sz="2280">
              <a:latin typeface="Ruluko"/>
              <a:ea typeface="Ruluko"/>
              <a:cs typeface="Ruluko"/>
              <a:sym typeface="Ruluko"/>
            </a:endParaRPr>
          </a:p>
        </p:txBody>
      </p:sp>
      <p:sp>
        <p:nvSpPr>
          <p:cNvPr id="118" name="Google Shape;118;p20"/>
          <p:cNvSpPr txBox="1">
            <a:spLocks noGrp="1"/>
          </p:cNvSpPr>
          <p:nvPr>
            <p:ph type="title"/>
          </p:nvPr>
        </p:nvSpPr>
        <p:spPr>
          <a:xfrm>
            <a:off x="350900" y="2065425"/>
            <a:ext cx="8520600" cy="911700"/>
          </a:xfrm>
          <a:prstGeom prst="rect">
            <a:avLst/>
          </a:prstGeom>
          <a:solidFill>
            <a:srgbClr val="FFD966"/>
          </a:solidFill>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2280">
                <a:latin typeface="Ruluko"/>
                <a:ea typeface="Ruluko"/>
                <a:cs typeface="Ruluko"/>
                <a:sym typeface="Ruluko"/>
              </a:rPr>
              <a:t>You will have 2 or 3 texts weekly to practise, which is perfect for increasing fluency and confidence </a:t>
            </a:r>
            <a:endParaRPr sz="2280">
              <a:latin typeface="Ruluko"/>
              <a:ea typeface="Ruluko"/>
              <a:cs typeface="Ruluko"/>
              <a:sym typeface="Ruluko"/>
            </a:endParaRPr>
          </a:p>
        </p:txBody>
      </p:sp>
      <p:pic>
        <p:nvPicPr>
          <p:cNvPr id="119" name="Google Shape;119;p20"/>
          <p:cNvPicPr preferRelativeResize="0"/>
          <p:nvPr/>
        </p:nvPicPr>
        <p:blipFill>
          <a:blip r:embed="rId3">
            <a:alphaModFix/>
          </a:blip>
          <a:stretch>
            <a:fillRect/>
          </a:stretch>
        </p:blipFill>
        <p:spPr>
          <a:xfrm>
            <a:off x="3664475" y="3234125"/>
            <a:ext cx="2847975" cy="1600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1"/>
          <p:cNvSpPr txBox="1">
            <a:spLocks noGrp="1"/>
          </p:cNvSpPr>
          <p:nvPr>
            <p:ph type="title"/>
          </p:nvPr>
        </p:nvSpPr>
        <p:spPr>
          <a:xfrm>
            <a:off x="311700" y="292850"/>
            <a:ext cx="8520600" cy="1320300"/>
          </a:xfrm>
          <a:prstGeom prst="rect">
            <a:avLst/>
          </a:prstGeom>
          <a:solidFill>
            <a:srgbClr val="FFD966"/>
          </a:solidFill>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580">
                <a:latin typeface="Ruluko"/>
                <a:ea typeface="Ruluko"/>
                <a:cs typeface="Ruluko"/>
                <a:sym typeface="Ruluko"/>
              </a:rPr>
              <a:t>Thank you for taking the time to watch this presentation...</a:t>
            </a:r>
            <a:endParaRPr sz="3580">
              <a:latin typeface="Ruluko"/>
              <a:ea typeface="Ruluko"/>
              <a:cs typeface="Ruluko"/>
              <a:sym typeface="Ruluko"/>
            </a:endParaRPr>
          </a:p>
        </p:txBody>
      </p:sp>
      <p:sp>
        <p:nvSpPr>
          <p:cNvPr id="125" name="Google Shape;125;p21"/>
          <p:cNvSpPr txBox="1">
            <a:spLocks noGrp="1"/>
          </p:cNvSpPr>
          <p:nvPr>
            <p:ph type="body" idx="1"/>
          </p:nvPr>
        </p:nvSpPr>
        <p:spPr>
          <a:xfrm>
            <a:off x="311700" y="1938550"/>
            <a:ext cx="8520600" cy="3120000"/>
          </a:xfrm>
          <a:prstGeom prst="rect">
            <a:avLst/>
          </a:prstGeom>
          <a:solidFill>
            <a:srgbClr val="007BFF"/>
          </a:solidFill>
        </p:spPr>
        <p:txBody>
          <a:bodyPr spcFirstLastPara="1" wrap="square" lIns="91425" tIns="91425" rIns="91425" bIns="91425" anchor="t" anchorCtr="0">
            <a:normAutofit/>
          </a:bodyPr>
          <a:lstStyle/>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Most of this information has been shared from the Oxford Owl Parents pages.</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More information can be found at </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u="sng">
                <a:solidFill>
                  <a:schemeClr val="hlink"/>
                </a:solidFill>
                <a:latin typeface="Ruluko"/>
                <a:ea typeface="Ruluko"/>
                <a:cs typeface="Ruluko"/>
                <a:sym typeface="Ruluko"/>
                <a:hlinkClick r:id="rId3"/>
              </a:rPr>
              <a:t>Oxford Owl for Home: help your child learn at home</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a:solidFill>
                  <a:schemeClr val="lt1"/>
                </a:solidFill>
                <a:latin typeface="Ruluko"/>
                <a:ea typeface="Ruluko"/>
                <a:cs typeface="Ruluko"/>
                <a:sym typeface="Ruluko"/>
              </a:rPr>
              <a:t>Free reading ebooks are also available </a:t>
            </a:r>
            <a:endParaRPr>
              <a:solidFill>
                <a:schemeClr val="lt1"/>
              </a:solidFill>
              <a:latin typeface="Ruluko"/>
              <a:ea typeface="Ruluko"/>
              <a:cs typeface="Ruluko"/>
              <a:sym typeface="Ruluko"/>
            </a:endParaRPr>
          </a:p>
          <a:p>
            <a:pPr marL="457200" lvl="0" indent="-342900" algn="l" rtl="0">
              <a:spcBef>
                <a:spcPts val="0"/>
              </a:spcBef>
              <a:spcAft>
                <a:spcPts val="0"/>
              </a:spcAft>
              <a:buClr>
                <a:schemeClr val="lt1"/>
              </a:buClr>
              <a:buSzPts val="1800"/>
              <a:buFont typeface="Ruluko"/>
              <a:buChar char="★"/>
            </a:pPr>
            <a:r>
              <a:rPr lang="en" u="sng">
                <a:solidFill>
                  <a:schemeClr val="hlink"/>
                </a:solidFill>
                <a:latin typeface="Ruluko"/>
                <a:ea typeface="Ruluko"/>
                <a:cs typeface="Ruluko"/>
                <a:sym typeface="Ruluko"/>
                <a:hlinkClick r:id="rId4"/>
              </a:rPr>
              <a:t>https://home.oxfordowl.co.uk/reading/free-ebooks/</a:t>
            </a:r>
            <a:endParaRPr>
              <a:solidFill>
                <a:schemeClr val="lt1"/>
              </a:solidFill>
              <a:latin typeface="Ruluko"/>
              <a:ea typeface="Ruluko"/>
              <a:cs typeface="Ruluko"/>
              <a:sym typeface="Ruluko"/>
            </a:endParaRPr>
          </a:p>
          <a:p>
            <a:pPr marL="457200" lvl="0" indent="0" algn="l" rtl="0">
              <a:spcBef>
                <a:spcPts val="1200"/>
              </a:spcBef>
              <a:spcAft>
                <a:spcPts val="1200"/>
              </a:spcAft>
              <a:buNone/>
            </a:pPr>
            <a:endParaRPr>
              <a:solidFill>
                <a:schemeClr val="lt1"/>
              </a:solidFill>
              <a:latin typeface="Ruluko"/>
              <a:ea typeface="Ruluko"/>
              <a:cs typeface="Ruluko"/>
              <a:sym typeface="Ruluko"/>
            </a:endParaRPr>
          </a:p>
        </p:txBody>
      </p:sp>
      <p:pic>
        <p:nvPicPr>
          <p:cNvPr id="126" name="Google Shape;126;p21"/>
          <p:cNvPicPr preferRelativeResize="0"/>
          <p:nvPr/>
        </p:nvPicPr>
        <p:blipFill>
          <a:blip r:embed="rId5">
            <a:alphaModFix/>
          </a:blip>
          <a:stretch>
            <a:fillRect/>
          </a:stretch>
        </p:blipFill>
        <p:spPr>
          <a:xfrm>
            <a:off x="1248150" y="3613750"/>
            <a:ext cx="6350274" cy="1320300"/>
          </a:xfrm>
          <a:prstGeom prst="rect">
            <a:avLst/>
          </a:prstGeom>
          <a:noFill/>
          <a:ln>
            <a:noFill/>
          </a:ln>
        </p:spPr>
      </p:pic>
    </p:spTree>
  </p:cSld>
  <p:clrMapOvr>
    <a:masterClrMapping/>
  </p:clrMapOvr>
</p:sld>
</file>

<file path=ppt/theme/theme1.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809</Words>
  <Application>Microsoft Office PowerPoint</Application>
  <PresentationFormat>On-screen Show (16:9)</PresentationFormat>
  <Paragraphs>90</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Ruluko</vt:lpstr>
      <vt:lpstr>Arial</vt:lpstr>
      <vt:lpstr>Source Code Pro</vt:lpstr>
      <vt:lpstr>Amatic SC</vt:lpstr>
      <vt:lpstr>Beach Day</vt:lpstr>
      <vt:lpstr>   Let’s get Reading</vt:lpstr>
      <vt:lpstr>We use Oxford Owl and Floppy’s Phonics to teach your children the alphabet code.</vt:lpstr>
      <vt:lpstr>Your child will learn to recognise and say the sounds when shown the written letter shape (the grapheme)</vt:lpstr>
      <vt:lpstr>It is vital to learn these sounds so that your child can decode and blend simple words</vt:lpstr>
      <vt:lpstr>In Reception class we start by teaching Phase 2 phonics-which introduces simple letter-sound correspondences. As each set of letters is introduced, children are encouraged to use their new knowledge to sound out and blend words. For example, they will learn to blend the sounds s–a–t to make the word sat.</vt:lpstr>
      <vt:lpstr>In Phase 3, children build on the letter-sound correspondences learned in Phase 2. They learn consonant digraphs (sounds made up of two letters together such as ‘ch’ or ‘ll’) and long vowel sounds (such as ‘igh’ or ‘ai’).</vt:lpstr>
      <vt:lpstr>Top Tips for practising reading at home</vt:lpstr>
      <vt:lpstr>Floppys Phonics Fiction and Non-Fiction books are fully decodable </vt:lpstr>
      <vt:lpstr>Thank you for taking the time to watch this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get Reading</dc:title>
  <dc:creator>Teacher17</dc:creator>
  <cp:lastModifiedBy>andy houlston</cp:lastModifiedBy>
  <cp:revision>2</cp:revision>
  <dcterms:modified xsi:type="dcterms:W3CDTF">2022-05-29T14:10:36Z</dcterms:modified>
</cp:coreProperties>
</file>