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6" r:id="rId2"/>
    <p:sldId id="375" r:id="rId3"/>
    <p:sldId id="376" r:id="rId4"/>
    <p:sldId id="377" r:id="rId5"/>
    <p:sldId id="378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386" r:id="rId14"/>
    <p:sldId id="387" r:id="rId15"/>
    <p:sldId id="388" r:id="rId16"/>
    <p:sldId id="389" r:id="rId17"/>
    <p:sldId id="390" r:id="rId18"/>
    <p:sldId id="391" r:id="rId19"/>
    <p:sldId id="392" r:id="rId20"/>
    <p:sldId id="393" r:id="rId21"/>
    <p:sldId id="394" r:id="rId22"/>
    <p:sldId id="395" r:id="rId23"/>
    <p:sldId id="396" r:id="rId24"/>
    <p:sldId id="397" r:id="rId25"/>
    <p:sldId id="398" r:id="rId26"/>
    <p:sldId id="399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469AD"/>
    <a:srgbClr val="D7BE8E"/>
    <a:srgbClr val="59A1E0"/>
    <a:srgbClr val="B0C1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24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68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035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91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437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37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668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88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881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238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2816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444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400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AC0F9-FF1F-4885-B72E-4D6FA7CE4EB7}" type="datetimeFigureOut">
              <a:rPr lang="en-GB" smtClean="0"/>
              <a:t>21/11/2024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2B30E-EB6D-4B92-8381-31AA1C5D64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771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1673" y="1122363"/>
            <a:ext cx="11739418" cy="2387600"/>
          </a:xfrm>
        </p:spPr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Maths Parent Workshop</a:t>
            </a:r>
            <a:endParaRPr lang="en-GB" sz="54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Friday 22</a:t>
            </a:r>
            <a:r>
              <a:rPr lang="en-GB" baseline="30000" dirty="0" smtClean="0">
                <a:latin typeface="Comic Sans MS" panose="030F0702030302020204" pitchFamily="66" charset="0"/>
              </a:rPr>
              <a:t>nd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November 2024</a:t>
            </a:r>
            <a:r>
              <a:rPr lang="en-GB" sz="1100" dirty="0"/>
              <a:t> </a:t>
            </a:r>
            <a:endParaRPr lang="en-GB" dirty="0"/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312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Discussion Points</a:t>
            </a:r>
            <a:endParaRPr lang="en-GB" sz="5400" dirty="0"/>
          </a:p>
        </p:txBody>
      </p:sp>
      <p:sp>
        <p:nvSpPr>
          <p:cNvPr id="2" name="Subtitle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White Rose Maths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Yearly Overview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Autumn Term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Spring Term 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Recall Tests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Support at Home</a:t>
            </a:r>
            <a:endParaRPr lang="en-GB" dirty="0"/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4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33206"/>
            <a:ext cx="10052599" cy="346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26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Putting number first.</a:t>
            </a:r>
            <a:r>
              <a:rPr lang="en-GB" dirty="0" smtClean="0">
                <a:latin typeface="Comic Sans MS" panose="030F0702030302020204" pitchFamily="66" charset="0"/>
              </a:rPr>
              <a:t> The White Rose Maths schemes place the importance of number at the front of all its learning. A large proportion of time is spent helping the children to build competency and ensure children know the number bonds confidently to access all areas of the curriculum.</a:t>
            </a:r>
            <a:endParaRPr lang="en-GB" dirty="0">
              <a:solidFill>
                <a:srgbClr val="3469AD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33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Depth before breadth.</a:t>
            </a:r>
            <a:r>
              <a:rPr lang="en-GB" dirty="0" smtClean="0">
                <a:latin typeface="Comic Sans MS" panose="030F0702030302020204" pitchFamily="66" charset="0"/>
              </a:rPr>
              <a:t> The White Rose Maths schemes allow children the opportunity to acquire a depth of knowledge in each topic, revisiting previously learned skills in later learning.</a:t>
            </a:r>
            <a:endParaRPr lang="en-GB" dirty="0">
              <a:solidFill>
                <a:srgbClr val="3469AD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240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Fluency, Reasoning and Problem Solving.</a:t>
            </a:r>
            <a:r>
              <a:rPr lang="en-GB" dirty="0" smtClean="0">
                <a:latin typeface="Comic Sans MS" panose="030F0702030302020204" pitchFamily="66" charset="0"/>
              </a:rPr>
              <a:t> The White Rose Maths schemes develop all three key areas of the National Curriculum, giving children the knowledge and skills to become confident mathematicians.</a:t>
            </a:r>
            <a:endParaRPr lang="en-GB" dirty="0">
              <a:solidFill>
                <a:srgbClr val="3469AD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99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690688"/>
            <a:ext cx="10354652" cy="33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2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Concrete.</a:t>
            </a:r>
            <a:r>
              <a:rPr lang="en-GB" dirty="0" smtClean="0">
                <a:latin typeface="Comic Sans MS" panose="030F0702030302020204" pitchFamily="66" charset="0"/>
              </a:rPr>
              <a:t> Step One. Children are given the opportunity to work with physical objects/concrete manipulatives, in order to bring the Maths to life and to build an understanding of what they are doing.</a:t>
            </a: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463" y="4532309"/>
            <a:ext cx="2824387" cy="930288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844841" y="5667763"/>
            <a:ext cx="2197770" cy="1001726"/>
            <a:chOff x="3885864" y="5284611"/>
            <a:chExt cx="2649966" cy="1170323"/>
          </a:xfrm>
        </p:grpSpPr>
        <p:sp>
          <p:nvSpPr>
            <p:cNvPr id="5" name="Rectangle 4"/>
            <p:cNvSpPr/>
            <p:nvPr/>
          </p:nvSpPr>
          <p:spPr>
            <a:xfrm>
              <a:off x="3901905" y="5305248"/>
              <a:ext cx="2498895" cy="987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 descr="A picture containing rectangle, square, building, shoji&#10;&#10;Description automatically generated">
              <a:extLst>
                <a:ext uri="{FF2B5EF4-FFF2-40B4-BE49-F238E27FC236}">
                  <a16:creationId xmlns:a16="http://schemas.microsoft.com/office/drawing/2014/main" id="{A833D7DD-6D57-3230-67A6-F916B943BF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25685" y="4544790"/>
              <a:ext cx="1170323" cy="2649966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161B627-530F-E48D-51F6-C52FC36472A1}"/>
                </a:ext>
              </a:extLst>
            </p:cNvPr>
            <p:cNvSpPr/>
            <p:nvPr/>
          </p:nvSpPr>
          <p:spPr>
            <a:xfrm>
              <a:off x="4065526" y="5457694"/>
              <a:ext cx="331755" cy="331755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2906F1A-4985-81F2-4B51-4B01DAF2B6EF}"/>
                </a:ext>
              </a:extLst>
            </p:cNvPr>
            <p:cNvSpPr/>
            <p:nvPr/>
          </p:nvSpPr>
          <p:spPr>
            <a:xfrm>
              <a:off x="4065526" y="5960538"/>
              <a:ext cx="331755" cy="331755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945506" y="4379495"/>
            <a:ext cx="1448268" cy="1288268"/>
            <a:chOff x="4953151" y="4247825"/>
            <a:chExt cx="1686305" cy="1510928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4B75DBF-A098-7D71-4352-051C47B72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64477" y="4580095"/>
              <a:ext cx="874979" cy="109215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85F0EB17-0316-7F50-6FC6-C8850E1AE3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3151" y="4247825"/>
              <a:ext cx="1220889" cy="1510928"/>
            </a:xfrm>
            <a:prstGeom prst="rect">
              <a:avLst/>
            </a:prstGeom>
          </p:spPr>
        </p:pic>
      </p:grpSp>
      <p:pic>
        <p:nvPicPr>
          <p:cNvPr id="15" name="Picture 14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207A302-D1D4-B6B9-503C-6081AFD8059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911" y="4705072"/>
            <a:ext cx="1747973" cy="174986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9320485" y="4532309"/>
            <a:ext cx="1066210" cy="1506637"/>
            <a:chOff x="9320485" y="4027463"/>
            <a:chExt cx="1157431" cy="1858669"/>
          </a:xfrm>
        </p:grpSpPr>
        <p:pic>
          <p:nvPicPr>
            <p:cNvPr id="16" name="Picture 15" descr="A picture containing office supplies, stationery, office instrument, tool&#10;&#10;Description automatically generated">
              <a:extLst>
                <a:ext uri="{FF2B5EF4-FFF2-40B4-BE49-F238E27FC236}">
                  <a16:creationId xmlns:a16="http://schemas.microsoft.com/office/drawing/2014/main" id="{5D8973BF-3E0E-5D5E-884A-7FDC132342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0" t="15546" r="60219" b="31038"/>
            <a:stretch/>
          </p:blipFill>
          <p:spPr>
            <a:xfrm>
              <a:off x="9728191" y="4116461"/>
              <a:ext cx="749725" cy="1769671"/>
            </a:xfrm>
            <a:prstGeom prst="rect">
              <a:avLst/>
            </a:prstGeom>
          </p:spPr>
        </p:pic>
        <p:pic>
          <p:nvPicPr>
            <p:cNvPr id="17" name="Picture 16" descr="A picture containing office supplies, stationery, office instrument, tool&#10;&#10;Description automatically generated">
              <a:extLst>
                <a:ext uri="{FF2B5EF4-FFF2-40B4-BE49-F238E27FC236}">
                  <a16:creationId xmlns:a16="http://schemas.microsoft.com/office/drawing/2014/main" id="{048BA427-8622-3A00-034D-3458E81B2B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44061" t="18440" r="36648" b="28144"/>
            <a:stretch/>
          </p:blipFill>
          <p:spPr>
            <a:xfrm>
              <a:off x="9320485" y="4027463"/>
              <a:ext cx="749725" cy="17696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646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Pictorial.</a:t>
            </a:r>
            <a:r>
              <a:rPr lang="en-GB" dirty="0" smtClean="0">
                <a:latin typeface="Comic Sans MS" panose="030F0702030302020204" pitchFamily="66" charset="0"/>
              </a:rPr>
              <a:t> Step Two. Alongside concrete resources, children should work with pictorial representations, making links from what they know from the concrete. Visualising a problem in this way can help understanding.</a:t>
            </a: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6281" y="4597045"/>
            <a:ext cx="3973826" cy="14869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5057" y="5068853"/>
            <a:ext cx="3124636" cy="92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0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White Rose Maths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dirty="0" smtClean="0">
                <a:solidFill>
                  <a:srgbClr val="3469AD"/>
                </a:solidFill>
                <a:latin typeface="Comic Sans MS" panose="030F0702030302020204" pitchFamily="66" charset="0"/>
              </a:rPr>
              <a:t>Abstract.</a:t>
            </a:r>
            <a:r>
              <a:rPr lang="en-GB" dirty="0" smtClean="0">
                <a:latin typeface="Comic Sans MS" panose="030F0702030302020204" pitchFamily="66" charset="0"/>
              </a:rPr>
              <a:t> Step Three. With the understanding of both concrete and pictorial, children can develop their understanding of more abstract methods.</a:t>
            </a:r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691" y="4014407"/>
            <a:ext cx="3973826" cy="14869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6" y="4577333"/>
            <a:ext cx="3124636" cy="9240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3797" y="4399527"/>
            <a:ext cx="1952898" cy="1009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Yearly Overview</a:t>
            </a:r>
            <a:endParaRPr lang="en-GB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011" y="1690688"/>
            <a:ext cx="8005978" cy="5039185"/>
          </a:xfrm>
          <a:prstGeom prst="rect">
            <a:avLst/>
          </a:prstGeom>
        </p:spPr>
      </p:pic>
      <p:pic>
        <p:nvPicPr>
          <p:cNvPr id="10" name="Picture 2" descr="Castle Hill Primary School - Hom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899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Autumn Term </a:t>
            </a:r>
            <a:endParaRPr lang="en-GB" sz="5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967" y="2288654"/>
            <a:ext cx="9612066" cy="33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62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Term </a:t>
            </a:r>
            <a:endParaRPr lang="en-GB" sz="5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7" y="1765824"/>
            <a:ext cx="6239746" cy="4896533"/>
          </a:xfrm>
          <a:prstGeom prst="rect">
            <a:avLst/>
          </a:prstGeom>
        </p:spPr>
      </p:pic>
      <p:pic>
        <p:nvPicPr>
          <p:cNvPr id="6" name="Picture 2" descr="Castle Hill Primary School - Hom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30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Term 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5824"/>
            <a:ext cx="6239747" cy="4884358"/>
          </a:xfrm>
          <a:prstGeom prst="rect">
            <a:avLst/>
          </a:prstGeom>
        </p:spPr>
      </p:pic>
      <p:pic>
        <p:nvPicPr>
          <p:cNvPr id="6" name="Picture 2" descr="Castle Hill Primary School - Home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99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Autumn Term </a:t>
            </a:r>
            <a:endParaRPr lang="en-GB" sz="5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967" y="2288654"/>
            <a:ext cx="9612066" cy="33151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967" y="2288653"/>
            <a:ext cx="9612066" cy="331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45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</a:t>
            </a:r>
            <a:r>
              <a:rPr lang="en-GB" sz="7200" b="1" dirty="0" smtClean="0">
                <a:latin typeface="Comic Sans MS" panose="030F0702030302020204" pitchFamily="66" charset="0"/>
              </a:rPr>
              <a:t>Term - Current 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5824"/>
            <a:ext cx="6239747" cy="4884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126" y="1765824"/>
            <a:ext cx="6239747" cy="4918389"/>
          </a:xfrm>
          <a:prstGeom prst="rect">
            <a:avLst/>
          </a:prstGeom>
        </p:spPr>
      </p:pic>
      <p:sp>
        <p:nvSpPr>
          <p:cNvPr id="6" name="Down Arrow 5"/>
          <p:cNvSpPr/>
          <p:nvPr/>
        </p:nvSpPr>
        <p:spPr>
          <a:xfrm rot="5400000">
            <a:off x="10081489" y="4290295"/>
            <a:ext cx="498766" cy="17271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5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</a:t>
            </a:r>
            <a:r>
              <a:rPr lang="en-GB" sz="7200" b="1" dirty="0" smtClean="0">
                <a:latin typeface="Comic Sans MS" panose="030F0702030302020204" pitchFamily="66" charset="0"/>
              </a:rPr>
              <a:t>Term - Current 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5824"/>
            <a:ext cx="6239747" cy="4884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126" y="1765824"/>
            <a:ext cx="6239747" cy="49183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126" y="1765823"/>
            <a:ext cx="6239747" cy="4896899"/>
          </a:xfrm>
          <a:prstGeom prst="rect">
            <a:avLst/>
          </a:prstGeom>
        </p:spPr>
      </p:pic>
      <p:pic>
        <p:nvPicPr>
          <p:cNvPr id="6" name="Picture 2" descr="Castle Hill Primary School - Hom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2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Autumn Term </a:t>
            </a:r>
            <a:endParaRPr lang="en-GB" sz="5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967" y="2288654"/>
            <a:ext cx="9612066" cy="33151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967" y="2288653"/>
            <a:ext cx="9612066" cy="3315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967" y="2288652"/>
            <a:ext cx="9612066" cy="333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1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</a:t>
            </a:r>
            <a:r>
              <a:rPr lang="en-GB" sz="7200" b="1" dirty="0" smtClean="0">
                <a:latin typeface="Comic Sans MS" panose="030F0702030302020204" pitchFamily="66" charset="0"/>
              </a:rPr>
              <a:t>Term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5824"/>
            <a:ext cx="6239747" cy="4884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126" y="1765824"/>
            <a:ext cx="6239747" cy="49183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126" y="1794263"/>
            <a:ext cx="6260238" cy="488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6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latin typeface="Comic Sans MS" panose="030F0702030302020204" pitchFamily="66" charset="0"/>
              </a:rPr>
              <a:t>Autumn </a:t>
            </a:r>
            <a:r>
              <a:rPr lang="en-GB" sz="7200" b="1" dirty="0" smtClean="0">
                <a:latin typeface="Comic Sans MS" panose="030F0702030302020204" pitchFamily="66" charset="0"/>
              </a:rPr>
              <a:t>Term</a:t>
            </a:r>
            <a:endParaRPr lang="en-GB" sz="5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75791"/>
            <a:ext cx="6268901" cy="256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86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Spring Term - Current </a:t>
            </a:r>
            <a:endParaRPr lang="en-GB" sz="5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967" y="2288654"/>
            <a:ext cx="9612066" cy="33151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967" y="2288653"/>
            <a:ext cx="9612066" cy="33151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967" y="2288652"/>
            <a:ext cx="9612066" cy="33321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9967" y="2288651"/>
            <a:ext cx="9612066" cy="331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4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Spring Term - Current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5824"/>
            <a:ext cx="6239747" cy="4884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6126" y="1765824"/>
            <a:ext cx="6239747" cy="49183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126" y="1794263"/>
            <a:ext cx="6260238" cy="4889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76127" y="1765824"/>
            <a:ext cx="6260238" cy="4914510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 rot="5400000">
            <a:off x="10035307" y="2415314"/>
            <a:ext cx="498766" cy="1727199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69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Spring Term - Current</a:t>
            </a:r>
            <a:endParaRPr lang="en-GB" sz="5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126" y="1761945"/>
            <a:ext cx="6239747" cy="133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75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Recall Tests</a:t>
            </a:r>
            <a:endParaRPr lang="en-GB" sz="5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3835400" cy="49590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5452" y="2130760"/>
            <a:ext cx="5588348" cy="39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63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Support at Home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Number formation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Number bonds to 10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Number recognition to 100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Recognising tens and ones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Count in 2s 3s 5s and 10s</a:t>
            </a:r>
          </a:p>
          <a:p>
            <a:pPr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Fact families, 1 + 3 = 4 so 10 + 30 = 40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4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Support at Home</a:t>
            </a:r>
            <a:endParaRPr lang="en-GB" sz="5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Recognise 2D and 3D shapes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Talk about their properties</a:t>
            </a:r>
          </a:p>
          <a:p>
            <a:pPr algn="just">
              <a:lnSpc>
                <a:spcPct val="15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Recognising coins, knowing their value and adding values together.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97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1673" y="1122363"/>
            <a:ext cx="11739418" cy="2387600"/>
          </a:xfrm>
        </p:spPr>
        <p:txBody>
          <a:bodyPr>
            <a:normAutofit/>
          </a:bodyPr>
          <a:lstStyle/>
          <a:p>
            <a:r>
              <a:rPr lang="en-GB" sz="7200" b="1" dirty="0" smtClean="0">
                <a:latin typeface="Comic Sans MS" panose="030F0702030302020204" pitchFamily="66" charset="0"/>
              </a:rPr>
              <a:t>Thank You</a:t>
            </a:r>
            <a:endParaRPr lang="en-GB" sz="5400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Any questions?</a:t>
            </a:r>
            <a:endParaRPr lang="en-GB" dirty="0"/>
          </a:p>
        </p:txBody>
      </p:sp>
      <p:pic>
        <p:nvPicPr>
          <p:cNvPr id="1026" name="Picture 2" descr="Castle Hill Primary School - Home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6695" y="5039360"/>
            <a:ext cx="1693545" cy="16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00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5779</TotalTime>
  <Words>362</Words>
  <Application>Microsoft Office PowerPoint</Application>
  <PresentationFormat>Widescreen</PresentationFormat>
  <Paragraphs>50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Office Theme</vt:lpstr>
      <vt:lpstr>Maths Parent Workshop</vt:lpstr>
      <vt:lpstr>Discussion Points</vt:lpstr>
      <vt:lpstr>White Rose Maths</vt:lpstr>
      <vt:lpstr>White Rose Maths</vt:lpstr>
      <vt:lpstr>White Rose Maths</vt:lpstr>
      <vt:lpstr>White Rose Maths</vt:lpstr>
      <vt:lpstr>White Rose Maths</vt:lpstr>
      <vt:lpstr>White Rose Maths</vt:lpstr>
      <vt:lpstr>White Rose Maths</vt:lpstr>
      <vt:lpstr>White Rose Maths</vt:lpstr>
      <vt:lpstr>Yearly Overview</vt:lpstr>
      <vt:lpstr>Autumn Term </vt:lpstr>
      <vt:lpstr>Autumn Term </vt:lpstr>
      <vt:lpstr>Autumn Term </vt:lpstr>
      <vt:lpstr>Autumn Term </vt:lpstr>
      <vt:lpstr>Autumn Term - Current </vt:lpstr>
      <vt:lpstr>Autumn Term - Current </vt:lpstr>
      <vt:lpstr>Autumn Term </vt:lpstr>
      <vt:lpstr>Autumn Term</vt:lpstr>
      <vt:lpstr>Autumn Term</vt:lpstr>
      <vt:lpstr>Spring Term - Current </vt:lpstr>
      <vt:lpstr>Spring Term - Current</vt:lpstr>
      <vt:lpstr>Spring Term - Current</vt:lpstr>
      <vt:lpstr>Recall Tests</vt:lpstr>
      <vt:lpstr>Support at Home</vt:lpstr>
      <vt:lpstr>Support at Home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              Tuesday 3rd September 2024</dc:title>
  <dc:creator>Teacher3</dc:creator>
  <cp:lastModifiedBy>Teacher3</cp:lastModifiedBy>
  <cp:revision>150</cp:revision>
  <dcterms:created xsi:type="dcterms:W3CDTF">2024-09-02T21:34:53Z</dcterms:created>
  <dcterms:modified xsi:type="dcterms:W3CDTF">2024-11-22T11:13:23Z</dcterms:modified>
</cp:coreProperties>
</file>